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4" r:id="rId1"/>
  </p:sldMasterIdLst>
  <p:notesMasterIdLst>
    <p:notesMasterId r:id="rId22"/>
  </p:notesMasterIdLst>
  <p:sldIdLst>
    <p:sldId id="354" r:id="rId2"/>
    <p:sldId id="353" r:id="rId3"/>
    <p:sldId id="677" r:id="rId4"/>
    <p:sldId id="745" r:id="rId5"/>
    <p:sldId id="726" r:id="rId6"/>
    <p:sldId id="734" r:id="rId7"/>
    <p:sldId id="735" r:id="rId8"/>
    <p:sldId id="736" r:id="rId9"/>
    <p:sldId id="737" r:id="rId10"/>
    <p:sldId id="738" r:id="rId11"/>
    <p:sldId id="739" r:id="rId12"/>
    <p:sldId id="740" r:id="rId13"/>
    <p:sldId id="741" r:id="rId14"/>
    <p:sldId id="742" r:id="rId15"/>
    <p:sldId id="743" r:id="rId16"/>
    <p:sldId id="746" r:id="rId17"/>
    <p:sldId id="747" r:id="rId18"/>
    <p:sldId id="748" r:id="rId19"/>
    <p:sldId id="749" r:id="rId20"/>
    <p:sldId id="688" r:id="rId21"/>
  </p:sldIdLst>
  <p:sldSz cx="9906000" cy="6858000" type="A4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20">
          <p15:clr>
            <a:srgbClr val="A4A3A4"/>
          </p15:clr>
        </p15:guide>
        <p15:guide id="5" pos="217">
          <p15:clr>
            <a:srgbClr val="A4A3A4"/>
          </p15:clr>
        </p15:guide>
        <p15:guide id="6" pos="6023">
          <p15:clr>
            <a:srgbClr val="A4A3A4"/>
          </p15:clr>
        </p15:guide>
        <p15:guide id="7" pos="3120">
          <p15:clr>
            <a:srgbClr val="A4A3A4"/>
          </p15:clr>
        </p15:guide>
        <p15:guide id="8" orient="horz" pos="4110">
          <p15:clr>
            <a:srgbClr val="A4A3A4"/>
          </p15:clr>
        </p15:guide>
        <p15:guide id="9" orient="horz" pos="11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D47"/>
    <a:srgbClr val="13476D"/>
    <a:srgbClr val="FFFFFF"/>
    <a:srgbClr val="7F7F7F"/>
    <a:srgbClr val="F2F2F2"/>
    <a:srgbClr val="7E0000"/>
    <a:srgbClr val="800000"/>
    <a:srgbClr val="D99694"/>
    <a:srgbClr val="D9D9D9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16" autoAdjust="0"/>
    <p:restoredTop sz="99041" autoAdjust="0"/>
  </p:normalViewPr>
  <p:slideViewPr>
    <p:cSldViewPr>
      <p:cViewPr varScale="1">
        <p:scale>
          <a:sx n="160" d="100"/>
          <a:sy n="160" d="100"/>
        </p:scale>
        <p:origin x="2336" y="184"/>
      </p:cViewPr>
      <p:guideLst>
        <p:guide orient="horz" pos="4020"/>
        <p:guide pos="217"/>
        <p:guide pos="6023"/>
        <p:guide pos="3120"/>
        <p:guide orient="horz" pos="4110"/>
        <p:guide orient="horz" pos="1162"/>
      </p:guideLst>
    </p:cSldViewPr>
  </p:slideViewPr>
  <p:outlineViewPr>
    <p:cViewPr>
      <p:scale>
        <a:sx n="33" d="100"/>
        <a:sy n="33" d="100"/>
      </p:scale>
      <p:origin x="54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0"/>
    </p:cViewPr>
  </p:sorterViewPr>
  <p:notesViewPr>
    <p:cSldViewPr>
      <p:cViewPr varScale="1">
        <p:scale>
          <a:sx n="79" d="100"/>
          <a:sy n="79" d="100"/>
        </p:scale>
        <p:origin x="-3930" y="-96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2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349" y="0"/>
            <a:ext cx="29502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ACE3F-1D7E-4C34-9E93-C84EB46716E6}" type="datetimeFigureOut">
              <a:rPr lang="ko-KR" altLang="en-US" smtClean="0"/>
              <a:pPr/>
              <a:t>2018. 8. 20.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3212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198" y="4721225"/>
            <a:ext cx="5444806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4"/>
            <a:ext cx="29502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349" y="9440864"/>
            <a:ext cx="29502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4E6CB-9DCB-43A3-BF5D-B0989A75EB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33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t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366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313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698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679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371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289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375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481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716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450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37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0145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129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831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878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608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774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452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051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412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4160319" y="6084004"/>
            <a:ext cx="520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This report is solely for the use of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Crossent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 No part of it may be circulated, quoted, or reproduced </a:t>
            </a:r>
          </a:p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for distribution outside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Crossent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organization without prior written approval from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Crossent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405" y="316852"/>
            <a:ext cx="943300" cy="29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70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405" y="316852"/>
            <a:ext cx="943300" cy="29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3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pc="-50" baseline="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6" name="슬라이드 번호 개체 틀 5"/>
          <p:cNvSpPr txBox="1">
            <a:spLocks/>
          </p:cNvSpPr>
          <p:nvPr userDrawn="1"/>
        </p:nvSpPr>
        <p:spPr>
          <a:xfrm>
            <a:off x="4736976" y="6490928"/>
            <a:ext cx="404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A6E88B-E8DE-461B-8C2B-0E4F8C343B9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802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16313" y="91697"/>
            <a:ext cx="9302700" cy="6937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l" rtl="0" eaLnBrk="0" fontAlgn="base" latinLnBrk="1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736976" y="6490928"/>
            <a:ext cx="404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6E88B-E8DE-461B-8C2B-0E4F8C343B9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0" y="810393"/>
            <a:ext cx="9906000" cy="25200"/>
            <a:chOff x="0" y="520105"/>
            <a:chExt cx="9906000" cy="25200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0" y="520105"/>
              <a:ext cx="9906000" cy="25200"/>
            </a:xfrm>
            <a:prstGeom prst="rect">
              <a:avLst/>
            </a:prstGeom>
            <a:solidFill>
              <a:srgbClr val="7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 latinLnBrk="0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그룹 14"/>
            <p:cNvGrpSpPr/>
            <p:nvPr userDrawn="1"/>
          </p:nvGrpSpPr>
          <p:grpSpPr>
            <a:xfrm flipH="1">
              <a:off x="0" y="520105"/>
              <a:ext cx="324000" cy="25200"/>
              <a:chOff x="9029700" y="680125"/>
              <a:chExt cx="876300" cy="25200"/>
            </a:xfrm>
          </p:grpSpPr>
          <p:sp>
            <p:nvSpPr>
              <p:cNvPr id="16" name="직사각형 15"/>
              <p:cNvSpPr/>
              <p:nvPr userDrawn="1"/>
            </p:nvSpPr>
            <p:spPr>
              <a:xfrm flipV="1">
                <a:off x="9029700" y="680125"/>
                <a:ext cx="876300" cy="25200"/>
              </a:xfrm>
              <a:prstGeom prst="rect">
                <a:avLst/>
              </a:prstGeom>
              <a:solidFill>
                <a:srgbClr val="A44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 latinLnBrk="0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 userDrawn="1"/>
            </p:nvSpPr>
            <p:spPr>
              <a:xfrm flipV="1">
                <a:off x="9321800" y="680125"/>
                <a:ext cx="584200" cy="25200"/>
              </a:xfrm>
              <a:prstGeom prst="rect">
                <a:avLst/>
              </a:prstGeom>
              <a:solidFill>
                <a:srgbClr val="B4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 userDrawn="1"/>
            </p:nvSpPr>
            <p:spPr>
              <a:xfrm flipV="1">
                <a:off x="9613900" y="680125"/>
                <a:ext cx="292100" cy="25200"/>
              </a:xfrm>
              <a:prstGeom prst="rect">
                <a:avLst/>
              </a:prstGeom>
              <a:solidFill>
                <a:srgbClr val="CB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210" y="6546201"/>
            <a:ext cx="739898" cy="22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7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5" r:id="rId2"/>
    <p:sldLayoutId id="2147483670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lang="ko-KR" altLang="en-US" sz="2000" b="1" kern="1200" spc="-150" dirty="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kubernetes.io/docs/reference/access-authn-authz/rbac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411481" y="4896319"/>
            <a:ext cx="954107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㈜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크로센트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2018. 07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9306" y="2602442"/>
            <a:ext cx="7888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rgbClr val="0E6D47"/>
                </a:solidFill>
                <a:latin typeface="맑은 고딕" pitchFamily="50" charset="-127"/>
                <a:ea typeface="맑은 고딕" pitchFamily="50" charset="-127"/>
              </a:rPr>
              <a:t>Kubernetes Tenant Setup &amp; CLI </a:t>
            </a:r>
            <a:endParaRPr lang="en-US" altLang="ko-KR" sz="2400" b="1" dirty="0">
              <a:solidFill>
                <a:srgbClr val="7E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13517" y="3500438"/>
            <a:ext cx="66241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Abhilash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 S</a:t>
            </a:r>
            <a:endParaRPr lang="ko-KR" altLang="en-US" sz="24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41138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3. UAA </a:t>
            </a:r>
            <a:r>
              <a:rPr kumimoji="1" lang="en-US" altLang="ko-KR" dirty="0" err="1"/>
              <a:t>Auth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kubo</a:t>
            </a:r>
            <a:r>
              <a:rPr kumimoji="1" lang="en-US" altLang="ko-KR" dirty="0"/>
              <a:t> (1/4)</a:t>
            </a:r>
            <a:br>
              <a:rPr kumimoji="1" lang="en-US" altLang="ko-KR" dirty="0"/>
            </a:br>
            <a:r>
              <a:rPr kumimoji="1" lang="en-US" altLang="ko-KR" dirty="0"/>
              <a:t>  - Kubo OAuth (1/4)</a:t>
            </a:r>
            <a:endParaRPr kumimoji="1" lang="en-US" altLang="ko-KR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6E24B-E903-154D-A9FF-03001DE40493}"/>
              </a:ext>
            </a:extLst>
          </p:cNvPr>
          <p:cNvSpPr txBox="1"/>
          <p:nvPr/>
        </p:nvSpPr>
        <p:spPr>
          <a:xfrm>
            <a:off x="776536" y="968600"/>
            <a:ext cx="8352928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Note: Make Sure to have Kubo deployment environment. If not please follow deployment guide to deploy on your preferred IaaS.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3C846B-E33B-1240-B887-957967D95C82}"/>
              </a:ext>
            </a:extLst>
          </p:cNvPr>
          <p:cNvSpPr txBox="1"/>
          <p:nvPr/>
        </p:nvSpPr>
        <p:spPr>
          <a:xfrm>
            <a:off x="533834" y="1520600"/>
            <a:ext cx="8883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Edit </a:t>
            </a:r>
            <a:r>
              <a:rPr lang="en-US" sz="1400" dirty="0" err="1"/>
              <a:t>kubo</a:t>
            </a:r>
            <a:r>
              <a:rPr lang="en-US" sz="1400" dirty="0"/>
              <a:t>-deployment </a:t>
            </a:r>
            <a:r>
              <a:rPr lang="en-US" sz="1400" dirty="0" err="1"/>
              <a:t>cfcr.yml</a:t>
            </a:r>
            <a:r>
              <a:rPr lang="en-US" sz="1400" dirty="0"/>
              <a:t> file for configuring uaa.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D7584-F27E-5B4A-9C46-CD3974948F04}"/>
              </a:ext>
            </a:extLst>
          </p:cNvPr>
          <p:cNvSpPr txBox="1"/>
          <p:nvPr/>
        </p:nvSpPr>
        <p:spPr>
          <a:xfrm>
            <a:off x="1541028" y="2148927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Before Editing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D8C36-3476-3A40-AEAF-4F3F608D980A}"/>
              </a:ext>
            </a:extLst>
          </p:cNvPr>
          <p:cNvSpPr txBox="1"/>
          <p:nvPr/>
        </p:nvSpPr>
        <p:spPr>
          <a:xfrm>
            <a:off x="6617592" y="2168672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After Editing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1C3058-274E-5044-B5B3-37E2C74F1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8" y="2577277"/>
            <a:ext cx="4184439" cy="9959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ED3BB4-AD94-B64D-8FDF-BA132B108BFC}"/>
              </a:ext>
            </a:extLst>
          </p:cNvPr>
          <p:cNvSpPr txBox="1"/>
          <p:nvPr/>
        </p:nvSpPr>
        <p:spPr>
          <a:xfrm>
            <a:off x="928959" y="1828377"/>
            <a:ext cx="74888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$ vi ~/workspace/</a:t>
            </a:r>
            <a:r>
              <a:rPr lang="en-US" sz="1200" b="1" dirty="0" err="1">
                <a:solidFill>
                  <a:srgbClr val="FFFFFF"/>
                </a:solidFill>
              </a:rPr>
              <a:t>kubo</a:t>
            </a:r>
            <a:r>
              <a:rPr lang="en-US" sz="1200" b="1" dirty="0">
                <a:solidFill>
                  <a:srgbClr val="FFFFFF"/>
                </a:solidFill>
              </a:rPr>
              <a:t>-deployment/manifests/</a:t>
            </a:r>
            <a:r>
              <a:rPr lang="en-US" sz="1200" b="1" dirty="0" err="1">
                <a:solidFill>
                  <a:srgbClr val="FFFFFF"/>
                </a:solidFill>
              </a:rPr>
              <a:t>cfcr.yml</a:t>
            </a: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1FDB98-1557-6C4A-9F77-99713BDB31F1}"/>
              </a:ext>
            </a:extLst>
          </p:cNvPr>
          <p:cNvSpPr txBox="1"/>
          <p:nvPr/>
        </p:nvSpPr>
        <p:spPr>
          <a:xfrm>
            <a:off x="928959" y="3032652"/>
            <a:ext cx="4067584" cy="1052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12569-7FC1-4D48-950C-ECA5985BFA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73" y="2588311"/>
            <a:ext cx="3300636" cy="15831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CD14D1-0A4E-C34E-8F1B-F268439AA7D0}"/>
              </a:ext>
            </a:extLst>
          </p:cNvPr>
          <p:cNvSpPr txBox="1"/>
          <p:nvPr/>
        </p:nvSpPr>
        <p:spPr>
          <a:xfrm>
            <a:off x="7041232" y="3062856"/>
            <a:ext cx="1008112" cy="1080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03D058-0F05-6741-9AFA-3680912298DF}"/>
              </a:ext>
            </a:extLst>
          </p:cNvPr>
          <p:cNvSpPr txBox="1"/>
          <p:nvPr/>
        </p:nvSpPr>
        <p:spPr>
          <a:xfrm>
            <a:off x="6573180" y="3162966"/>
            <a:ext cx="864000" cy="1080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6D0BEA-8042-BC4D-91B8-EA54ABADC8C8}"/>
              </a:ext>
            </a:extLst>
          </p:cNvPr>
          <p:cNvSpPr txBox="1"/>
          <p:nvPr/>
        </p:nvSpPr>
        <p:spPr>
          <a:xfrm>
            <a:off x="6033120" y="3488493"/>
            <a:ext cx="1584176" cy="3600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79AA99-746A-184C-A3A6-A82EA2D7EB1B}"/>
              </a:ext>
            </a:extLst>
          </p:cNvPr>
          <p:cNvSpPr txBox="1"/>
          <p:nvPr/>
        </p:nvSpPr>
        <p:spPr>
          <a:xfrm>
            <a:off x="533834" y="4500494"/>
            <a:ext cx="8883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Update  your </a:t>
            </a:r>
            <a:r>
              <a:rPr lang="en-US" sz="1400" dirty="0" err="1"/>
              <a:t>cfcr</a:t>
            </a:r>
            <a:r>
              <a:rPr lang="en-US" sz="1400" dirty="0"/>
              <a:t> deployment on your preferred IaaS, to configures uaa with </a:t>
            </a:r>
            <a:r>
              <a:rPr lang="en-US" sz="1400" dirty="0" err="1"/>
              <a:t>kubernetes</a:t>
            </a:r>
            <a:r>
              <a:rPr lang="en-US" sz="1400" dirty="0"/>
              <a:t> </a:t>
            </a:r>
            <a:r>
              <a:rPr lang="en-US" sz="1400" dirty="0" err="1"/>
              <a:t>api</a:t>
            </a:r>
            <a:r>
              <a:rPr lang="en-US" sz="1400" dirty="0"/>
              <a:t>-server. </a:t>
            </a:r>
          </a:p>
        </p:txBody>
      </p:sp>
    </p:spTree>
    <p:extLst>
      <p:ext uri="{BB962C8B-B14F-4D97-AF65-F5344CB8AC3E}">
        <p14:creationId xmlns:p14="http://schemas.microsoft.com/office/powerpoint/2010/main" val="1536324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3. UAA </a:t>
            </a:r>
            <a:r>
              <a:rPr kumimoji="1" lang="en-US" altLang="ko-KR" dirty="0" err="1"/>
              <a:t>Auth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kubo</a:t>
            </a:r>
            <a:r>
              <a:rPr kumimoji="1" lang="en-US" altLang="ko-KR" dirty="0"/>
              <a:t> (2/4)</a:t>
            </a:r>
            <a:br>
              <a:rPr kumimoji="1" lang="en-US" altLang="ko-KR" dirty="0"/>
            </a:br>
            <a:r>
              <a:rPr kumimoji="1" lang="en-US" altLang="ko-KR" dirty="0"/>
              <a:t>  - Kubo config (2/4)</a:t>
            </a:r>
            <a:endParaRPr kumimoji="1" lang="en-US" altLang="ko-KR" b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3C846B-E33B-1240-B887-957967D95C82}"/>
              </a:ext>
            </a:extLst>
          </p:cNvPr>
          <p:cNvSpPr txBox="1"/>
          <p:nvPr/>
        </p:nvSpPr>
        <p:spPr>
          <a:xfrm>
            <a:off x="533834" y="1393031"/>
            <a:ext cx="9027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Update Kubo config in ~/.</a:t>
            </a:r>
            <a:r>
              <a:rPr lang="en-US" sz="1400" dirty="0" err="1"/>
              <a:t>kube</a:t>
            </a:r>
            <a:r>
              <a:rPr lang="en-US" sz="1400" dirty="0"/>
              <a:t>/config using </a:t>
            </a:r>
            <a:r>
              <a:rPr lang="en-US" sz="1400" dirty="0" err="1"/>
              <a:t>kubectl</a:t>
            </a:r>
            <a:r>
              <a:rPr lang="en-US" sz="1400" dirty="0"/>
              <a:t> cli. Get tokens and other values from </a:t>
            </a:r>
            <a:r>
              <a:rPr lang="en-US" sz="1400" dirty="0" err="1"/>
              <a:t>uaa-kubo.json</a:t>
            </a:r>
            <a:r>
              <a:rPr lang="en-US" sz="1400" dirty="0"/>
              <a:t>.    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DC3F15-749E-E547-A5DA-09B252BE38AD}"/>
              </a:ext>
            </a:extLst>
          </p:cNvPr>
          <p:cNvSpPr txBox="1"/>
          <p:nvPr/>
        </p:nvSpPr>
        <p:spPr>
          <a:xfrm>
            <a:off x="1087232" y="2259449"/>
            <a:ext cx="77768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kubectl</a:t>
            </a:r>
            <a:r>
              <a:rPr lang="en-US" sz="1400" dirty="0"/>
              <a:t> config set-credentials </a:t>
            </a:r>
            <a:r>
              <a:rPr lang="en-US" sz="1400" b="1" dirty="0">
                <a:solidFill>
                  <a:srgbClr val="FF0000"/>
                </a:solidFill>
              </a:rPr>
              <a:t>Your-Email</a:t>
            </a:r>
            <a:r>
              <a:rPr lang="en-US" sz="1400" dirty="0"/>
              <a:t> --</a:t>
            </a:r>
            <a:r>
              <a:rPr lang="en-US" sz="1400" dirty="0" err="1"/>
              <a:t>auth</a:t>
            </a:r>
            <a:r>
              <a:rPr lang="en-US" sz="1400" dirty="0"/>
              <a:t>-provider=</a:t>
            </a:r>
            <a:r>
              <a:rPr lang="en-US" sz="1400" dirty="0" err="1"/>
              <a:t>oidc</a:t>
            </a:r>
            <a:r>
              <a:rPr lang="en-US" sz="1400" dirty="0"/>
              <a:t> --</a:t>
            </a:r>
            <a:r>
              <a:rPr lang="en-US" sz="1400" dirty="0" err="1"/>
              <a:t>auth</a:t>
            </a:r>
            <a:r>
              <a:rPr lang="en-US" sz="1400" dirty="0"/>
              <a:t>-provider-</a:t>
            </a:r>
            <a:r>
              <a:rPr lang="en-US" sz="1400" dirty="0" err="1"/>
              <a:t>arg</a:t>
            </a:r>
            <a:r>
              <a:rPr lang="en-US" sz="1400" dirty="0"/>
              <a:t>=</a:t>
            </a:r>
            <a:r>
              <a:rPr lang="en-US" sz="1400" dirty="0" err="1"/>
              <a:t>idp</a:t>
            </a:r>
            <a:r>
              <a:rPr lang="en-US" sz="1400" dirty="0"/>
              <a:t>-issuer-</a:t>
            </a:r>
            <a:r>
              <a:rPr lang="en-US" sz="1400" dirty="0" err="1"/>
              <a:t>url</a:t>
            </a:r>
            <a:r>
              <a:rPr lang="en-US" sz="1400" dirty="0"/>
              <a:t>=</a:t>
            </a:r>
            <a:r>
              <a:rPr lang="en-US" sz="1400" b="1" dirty="0">
                <a:solidFill>
                  <a:srgbClr val="FF0000"/>
                </a:solidFill>
              </a:rPr>
              <a:t>https://your-uaa-public-ip:8443/</a:t>
            </a:r>
            <a:r>
              <a:rPr lang="en-US" sz="1400" b="1" dirty="0" err="1">
                <a:solidFill>
                  <a:srgbClr val="FF0000"/>
                </a:solidFill>
              </a:rPr>
              <a:t>oauth</a:t>
            </a:r>
            <a:r>
              <a:rPr lang="en-US" sz="1400" b="1" dirty="0">
                <a:solidFill>
                  <a:srgbClr val="FF0000"/>
                </a:solidFill>
              </a:rPr>
              <a:t>/token</a:t>
            </a:r>
            <a:r>
              <a:rPr lang="en-US" sz="1400" dirty="0"/>
              <a:t> --</a:t>
            </a:r>
            <a:r>
              <a:rPr lang="en-US" sz="1400" dirty="0" err="1"/>
              <a:t>auth</a:t>
            </a:r>
            <a:r>
              <a:rPr lang="en-US" sz="1400" dirty="0"/>
              <a:t>-provider-</a:t>
            </a:r>
            <a:r>
              <a:rPr lang="en-US" sz="1400" dirty="0" err="1"/>
              <a:t>arg</a:t>
            </a:r>
            <a:r>
              <a:rPr lang="en-US" sz="1400" dirty="0"/>
              <a:t>=client-id=</a:t>
            </a:r>
            <a:r>
              <a:rPr lang="en-US" sz="1400" b="1" dirty="0">
                <a:solidFill>
                  <a:srgbClr val="FF0000"/>
                </a:solidFill>
              </a:rPr>
              <a:t>your-client-name</a:t>
            </a:r>
            <a:r>
              <a:rPr lang="en-US" sz="1400" dirty="0"/>
              <a:t> --</a:t>
            </a:r>
            <a:r>
              <a:rPr lang="en-US" sz="1400" dirty="0" err="1"/>
              <a:t>auth</a:t>
            </a:r>
            <a:r>
              <a:rPr lang="en-US" sz="1400" dirty="0"/>
              <a:t>-provider-</a:t>
            </a:r>
            <a:r>
              <a:rPr lang="en-US" sz="1400" dirty="0" err="1"/>
              <a:t>arg</a:t>
            </a:r>
            <a:r>
              <a:rPr lang="en-US" sz="1400" dirty="0"/>
              <a:t>=client-secret=</a:t>
            </a:r>
            <a:r>
              <a:rPr lang="en-US" sz="1400" b="1" dirty="0">
                <a:solidFill>
                  <a:srgbClr val="FF0000"/>
                </a:solidFill>
              </a:rPr>
              <a:t>your-client-secret</a:t>
            </a:r>
            <a:r>
              <a:rPr lang="en-US" sz="1400" dirty="0"/>
              <a:t> --</a:t>
            </a:r>
            <a:r>
              <a:rPr lang="en-US" sz="1400" dirty="0" err="1"/>
              <a:t>auth</a:t>
            </a:r>
            <a:r>
              <a:rPr lang="en-US" sz="1400" dirty="0"/>
              <a:t>-provider-</a:t>
            </a:r>
            <a:r>
              <a:rPr lang="en-US" sz="1400" dirty="0" err="1"/>
              <a:t>arg</a:t>
            </a:r>
            <a:r>
              <a:rPr lang="en-US" sz="1400" dirty="0"/>
              <a:t>=refresh-token=</a:t>
            </a:r>
            <a:r>
              <a:rPr lang="en-US" sz="1400" b="1" dirty="0">
                <a:solidFill>
                  <a:srgbClr val="FF0000"/>
                </a:solidFill>
              </a:rPr>
              <a:t>your-refresh-token</a:t>
            </a:r>
            <a:r>
              <a:rPr lang="en-US" sz="1400" dirty="0"/>
              <a:t> --</a:t>
            </a:r>
            <a:r>
              <a:rPr lang="en-US" sz="1400" dirty="0" err="1"/>
              <a:t>auth</a:t>
            </a:r>
            <a:r>
              <a:rPr lang="en-US" sz="1400" dirty="0"/>
              <a:t>-provider-</a:t>
            </a:r>
            <a:r>
              <a:rPr lang="en-US" sz="1400" dirty="0" err="1"/>
              <a:t>arg</a:t>
            </a:r>
            <a:r>
              <a:rPr lang="en-US" sz="1400" dirty="0"/>
              <a:t>=</a:t>
            </a:r>
            <a:r>
              <a:rPr lang="en-US" sz="1400" dirty="0" err="1"/>
              <a:t>idp</a:t>
            </a:r>
            <a:r>
              <a:rPr lang="en-US" sz="1400" dirty="0"/>
              <a:t>-certificate-authority=</a:t>
            </a:r>
            <a:r>
              <a:rPr lang="en-US" sz="1400" b="1" dirty="0">
                <a:solidFill>
                  <a:srgbClr val="FF0000"/>
                </a:solidFill>
              </a:rPr>
              <a:t>your-</a:t>
            </a:r>
            <a:r>
              <a:rPr lang="en-US" sz="1400" b="1" dirty="0" err="1">
                <a:solidFill>
                  <a:srgbClr val="FF0000"/>
                </a:solidFill>
              </a:rPr>
              <a:t>uaa_ssl.crt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dirty="0"/>
              <a:t>--</a:t>
            </a:r>
            <a:r>
              <a:rPr lang="en-US" sz="1400" dirty="0" err="1"/>
              <a:t>auth</a:t>
            </a:r>
            <a:r>
              <a:rPr lang="en-US" sz="1400" dirty="0"/>
              <a:t>-provider-</a:t>
            </a:r>
            <a:r>
              <a:rPr lang="en-US" sz="1400" dirty="0" err="1"/>
              <a:t>arg</a:t>
            </a:r>
            <a:r>
              <a:rPr lang="en-US" sz="1400" dirty="0"/>
              <a:t>=id-token=</a:t>
            </a:r>
            <a:r>
              <a:rPr lang="en-US" sz="1400" b="1" dirty="0">
                <a:solidFill>
                  <a:srgbClr val="FF0000"/>
                </a:solidFill>
              </a:rPr>
              <a:t>your-id-token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B66DAA-61F3-0145-A7D2-29B759828C82}"/>
              </a:ext>
            </a:extLst>
          </p:cNvPr>
          <p:cNvSpPr txBox="1"/>
          <p:nvPr/>
        </p:nvSpPr>
        <p:spPr>
          <a:xfrm>
            <a:off x="799200" y="1855857"/>
            <a:ext cx="8352928" cy="2769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Note: Get uaa-</a:t>
            </a:r>
            <a:r>
              <a:rPr lang="en-US" sz="1200" b="1" dirty="0" err="1">
                <a:solidFill>
                  <a:srgbClr val="FF0000"/>
                </a:solidFill>
              </a:rPr>
              <a:t>kubo.json</a:t>
            </a:r>
            <a:r>
              <a:rPr lang="en-US" sz="1200" b="1" dirty="0">
                <a:solidFill>
                  <a:srgbClr val="FF0000"/>
                </a:solidFill>
              </a:rPr>
              <a:t> file form section 2 UAA Setup (5/5) - UAA-Config (5/5) 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E9BD8B-DFE5-9649-B44C-C33416C99014}"/>
              </a:ext>
            </a:extLst>
          </p:cNvPr>
          <p:cNvSpPr txBox="1"/>
          <p:nvPr/>
        </p:nvSpPr>
        <p:spPr>
          <a:xfrm>
            <a:off x="533834" y="3451646"/>
            <a:ext cx="8883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Configure k8s cluster context with you above uaa user.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97C358-165F-1142-AB01-A3CE6D88912D}"/>
              </a:ext>
            </a:extLst>
          </p:cNvPr>
          <p:cNvSpPr txBox="1"/>
          <p:nvPr/>
        </p:nvSpPr>
        <p:spPr>
          <a:xfrm>
            <a:off x="928959" y="3759423"/>
            <a:ext cx="784046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$ </a:t>
            </a:r>
            <a:r>
              <a:rPr lang="en-US" sz="1200" b="1" dirty="0" err="1">
                <a:solidFill>
                  <a:srgbClr val="FFFFFF"/>
                </a:solidFill>
              </a:rPr>
              <a:t>kubectl</a:t>
            </a:r>
            <a:r>
              <a:rPr lang="en-US" sz="1200" b="1" dirty="0">
                <a:solidFill>
                  <a:srgbClr val="FFFFFF"/>
                </a:solidFill>
              </a:rPr>
              <a:t> config set-context &lt;context-name&gt; --cluster &lt;cluster-name&gt; --user &lt;</a:t>
            </a:r>
            <a:r>
              <a:rPr lang="en-US" sz="1200" b="1" dirty="0">
                <a:solidFill>
                  <a:srgbClr val="FF0000"/>
                </a:solidFill>
              </a:rPr>
              <a:t>Your-Email</a:t>
            </a:r>
            <a:r>
              <a:rPr lang="en-US" sz="1200" b="1" dirty="0">
                <a:solidFill>
                  <a:srgbClr val="FFFFFF"/>
                </a:solidFill>
              </a:rPr>
              <a:t>&gt; </a:t>
            </a:r>
          </a:p>
          <a:p>
            <a:r>
              <a:rPr lang="en-US" sz="1200" b="1" dirty="0">
                <a:solidFill>
                  <a:srgbClr val="FFFFFF"/>
                </a:solidFill>
              </a:rPr>
              <a:t>$ </a:t>
            </a:r>
            <a:r>
              <a:rPr lang="en-US" sz="1200" b="1" dirty="0" err="1">
                <a:solidFill>
                  <a:srgbClr val="FFFFFF"/>
                </a:solidFill>
              </a:rPr>
              <a:t>kubectl</a:t>
            </a:r>
            <a:r>
              <a:rPr lang="en-US" sz="1200" b="1" dirty="0">
                <a:solidFill>
                  <a:srgbClr val="FFFFFF"/>
                </a:solidFill>
              </a:rPr>
              <a:t> config use-context &lt;context-name&gt;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B4B87-FCC6-C845-A747-D5B6A62A0EBF}"/>
              </a:ext>
            </a:extLst>
          </p:cNvPr>
          <p:cNvSpPr txBox="1"/>
          <p:nvPr/>
        </p:nvSpPr>
        <p:spPr>
          <a:xfrm>
            <a:off x="533834" y="4342941"/>
            <a:ext cx="8883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List your k8s cluster contexts.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263E06-A86E-B749-B820-35D6DBD1A872}"/>
              </a:ext>
            </a:extLst>
          </p:cNvPr>
          <p:cNvSpPr txBox="1"/>
          <p:nvPr/>
        </p:nvSpPr>
        <p:spPr>
          <a:xfrm>
            <a:off x="928959" y="4650718"/>
            <a:ext cx="7840465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$ </a:t>
            </a:r>
            <a:r>
              <a:rPr lang="en-US" sz="1200" b="1" dirty="0" err="1">
                <a:solidFill>
                  <a:srgbClr val="FFFFFF"/>
                </a:solidFill>
              </a:rPr>
              <a:t>kubectl</a:t>
            </a:r>
            <a:r>
              <a:rPr lang="en-US" sz="1200" b="1" dirty="0">
                <a:solidFill>
                  <a:srgbClr val="FFFFFF"/>
                </a:solidFill>
              </a:rPr>
              <a:t> config get-contexts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C312A3-4FB3-C648-BF71-C1BACB028451}"/>
              </a:ext>
            </a:extLst>
          </p:cNvPr>
          <p:cNvSpPr txBox="1"/>
          <p:nvPr/>
        </p:nvSpPr>
        <p:spPr>
          <a:xfrm>
            <a:off x="1208584" y="5059037"/>
            <a:ext cx="1447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Sample Output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005680-631D-094F-A8CF-496DDD6CB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591" y="5200160"/>
            <a:ext cx="3505200" cy="355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984D3B5-3D2D-BD46-AF40-98BBE8595FAC}"/>
              </a:ext>
            </a:extLst>
          </p:cNvPr>
          <p:cNvSpPr txBox="1"/>
          <p:nvPr/>
        </p:nvSpPr>
        <p:spPr>
          <a:xfrm>
            <a:off x="928959" y="5860913"/>
            <a:ext cx="7840465" cy="2769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Note: * in above screenshot represents the current context of your k8s cluster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F6042-0502-0446-A9C3-0553C8B3D6D2}"/>
              </a:ext>
            </a:extLst>
          </p:cNvPr>
          <p:cNvSpPr txBox="1"/>
          <p:nvPr/>
        </p:nvSpPr>
        <p:spPr>
          <a:xfrm>
            <a:off x="3096591" y="5301208"/>
            <a:ext cx="4160665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dirty="0"/>
              <a:t>                                                                                                         </a:t>
            </a:r>
            <a:r>
              <a:rPr lang="en-US" sz="600" dirty="0">
                <a:sym typeface="Wingdings" pitchFamily="2" charset="2"/>
              </a:rPr>
              <a:t> </a:t>
            </a:r>
            <a:r>
              <a:rPr lang="en-US" sz="700" b="1" dirty="0">
                <a:sym typeface="Wingdings" pitchFamily="2" charset="2"/>
              </a:rPr>
              <a:t>Your Uaa User</a:t>
            </a:r>
            <a:endParaRPr lang="en-US" sz="6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70086B-9637-AB44-AF56-BB25B6F8119C}"/>
              </a:ext>
            </a:extLst>
          </p:cNvPr>
          <p:cNvSpPr txBox="1"/>
          <p:nvPr/>
        </p:nvSpPr>
        <p:spPr>
          <a:xfrm>
            <a:off x="3096590" y="5459095"/>
            <a:ext cx="4160665" cy="200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dirty="0"/>
              <a:t>                                                                                                         </a:t>
            </a:r>
            <a:r>
              <a:rPr lang="en-US" sz="600" dirty="0">
                <a:sym typeface="Wingdings" pitchFamily="2" charset="2"/>
              </a:rPr>
              <a:t> </a:t>
            </a:r>
            <a:r>
              <a:rPr lang="en-US" sz="700" b="1" dirty="0">
                <a:sym typeface="Wingdings" pitchFamily="2" charset="2"/>
              </a:rPr>
              <a:t>Your </a:t>
            </a:r>
            <a:r>
              <a:rPr lang="en-US" sz="700" b="1" dirty="0" err="1">
                <a:sym typeface="Wingdings" pitchFamily="2" charset="2"/>
              </a:rPr>
              <a:t>kubo</a:t>
            </a:r>
            <a:r>
              <a:rPr lang="en-US" sz="700" b="1" dirty="0">
                <a:sym typeface="Wingdings" pitchFamily="2" charset="2"/>
              </a:rPr>
              <a:t> admin User</a:t>
            </a:r>
            <a:endParaRPr lang="en-US" sz="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817EC9-4C65-D54F-8288-7595E8D9761F}"/>
              </a:ext>
            </a:extLst>
          </p:cNvPr>
          <p:cNvSpPr txBox="1"/>
          <p:nvPr/>
        </p:nvSpPr>
        <p:spPr>
          <a:xfrm>
            <a:off x="799200" y="987688"/>
            <a:ext cx="8352928" cy="2769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Note: You should target existing Kubo cluster (</a:t>
            </a:r>
            <a:r>
              <a:rPr lang="en-US" sz="1200" b="1" dirty="0">
                <a:solidFill>
                  <a:schemeClr val="tx1"/>
                </a:solidFill>
              </a:rPr>
              <a:t>Master API Server</a:t>
            </a:r>
            <a:r>
              <a:rPr lang="en-US" sz="1200" b="1" dirty="0">
                <a:solidFill>
                  <a:srgbClr val="FF0000"/>
                </a:solidFill>
              </a:rPr>
              <a:t>) before configuring </a:t>
            </a:r>
            <a:r>
              <a:rPr lang="en-US" sz="1200" b="1">
                <a:solidFill>
                  <a:srgbClr val="FF0000"/>
                </a:solidFill>
              </a:rPr>
              <a:t>below uaa </a:t>
            </a:r>
            <a:r>
              <a:rPr lang="en-US" sz="1200" b="1" dirty="0">
                <a:solidFill>
                  <a:srgbClr val="FF0000"/>
                </a:solidFill>
              </a:rPr>
              <a:t>user . </a:t>
            </a:r>
          </a:p>
        </p:txBody>
      </p:sp>
    </p:spTree>
    <p:extLst>
      <p:ext uri="{BB962C8B-B14F-4D97-AF65-F5344CB8AC3E}">
        <p14:creationId xmlns:p14="http://schemas.microsoft.com/office/powerpoint/2010/main" val="1116844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3. UAA </a:t>
            </a:r>
            <a:r>
              <a:rPr kumimoji="1" lang="en-US" altLang="ko-KR" dirty="0" err="1"/>
              <a:t>Auth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kubo</a:t>
            </a:r>
            <a:r>
              <a:rPr kumimoji="1" lang="en-US" altLang="ko-KR" dirty="0"/>
              <a:t> (3/4)</a:t>
            </a:r>
            <a:br>
              <a:rPr kumimoji="1" lang="en-US" altLang="ko-KR" dirty="0"/>
            </a:br>
            <a:r>
              <a:rPr kumimoji="1" lang="en-US" altLang="ko-KR" dirty="0"/>
              <a:t>  - Kubo config (3/4)</a:t>
            </a:r>
            <a:endParaRPr kumimoji="1" lang="en-US" altLang="ko-KR" b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3FDA5-FE0C-EF46-AF68-A06BA80C350C}"/>
              </a:ext>
            </a:extLst>
          </p:cNvPr>
          <p:cNvSpPr txBox="1"/>
          <p:nvPr/>
        </p:nvSpPr>
        <p:spPr>
          <a:xfrm>
            <a:off x="416496" y="980728"/>
            <a:ext cx="770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Sample Output of </a:t>
            </a:r>
            <a:r>
              <a:rPr lang="en-US" sz="1400" dirty="0" err="1"/>
              <a:t>kubo</a:t>
            </a:r>
            <a:r>
              <a:rPr lang="en-US" sz="1400" dirty="0"/>
              <a:t> config after configuring your uaa user and client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96058-6DA7-3740-A03B-84E72D777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1700808"/>
            <a:ext cx="9505056" cy="47131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7CE084-EAE5-FE4C-810A-0C49870D5F3A}"/>
              </a:ext>
            </a:extLst>
          </p:cNvPr>
          <p:cNvSpPr txBox="1"/>
          <p:nvPr/>
        </p:nvSpPr>
        <p:spPr>
          <a:xfrm>
            <a:off x="152081" y="4077072"/>
            <a:ext cx="9576000" cy="205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F542D3-EA58-ED48-A6CF-F47EB2C14B35}"/>
              </a:ext>
            </a:extLst>
          </p:cNvPr>
          <p:cNvSpPr txBox="1"/>
          <p:nvPr/>
        </p:nvSpPr>
        <p:spPr>
          <a:xfrm>
            <a:off x="4232920" y="4352556"/>
            <a:ext cx="388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your uaa user configuration in </a:t>
            </a:r>
            <a:r>
              <a:rPr lang="en-US" sz="1200" b="1" dirty="0" err="1">
                <a:solidFill>
                  <a:srgbClr val="FF0000"/>
                </a:solidFill>
              </a:rPr>
              <a:t>kubo</a:t>
            </a:r>
            <a:r>
              <a:rPr lang="en-US" sz="1200" b="1" dirty="0">
                <a:solidFill>
                  <a:srgbClr val="FF0000"/>
                </a:solidFill>
              </a:rPr>
              <a:t> config 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B43DE8-80CB-1A4D-B63C-74CDCAD671B8}"/>
              </a:ext>
            </a:extLst>
          </p:cNvPr>
          <p:cNvSpPr txBox="1"/>
          <p:nvPr/>
        </p:nvSpPr>
        <p:spPr>
          <a:xfrm>
            <a:off x="211902" y="3031381"/>
            <a:ext cx="4165034" cy="36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200C4A-7CAD-444C-8B21-E5461C2284E5}"/>
              </a:ext>
            </a:extLst>
          </p:cNvPr>
          <p:cNvSpPr txBox="1"/>
          <p:nvPr/>
        </p:nvSpPr>
        <p:spPr>
          <a:xfrm>
            <a:off x="1568624" y="3031381"/>
            <a:ext cx="388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your uaa user context in </a:t>
            </a:r>
            <a:r>
              <a:rPr lang="en-US" sz="1200" b="1" dirty="0" err="1">
                <a:solidFill>
                  <a:srgbClr val="FF0000"/>
                </a:solidFill>
              </a:rPr>
              <a:t>kubo</a:t>
            </a:r>
            <a:r>
              <a:rPr lang="en-US" sz="1200" b="1" dirty="0">
                <a:solidFill>
                  <a:srgbClr val="FF0000"/>
                </a:solidFill>
              </a:rPr>
              <a:t> config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90437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3. UAA </a:t>
            </a:r>
            <a:r>
              <a:rPr kumimoji="1" lang="en-US" altLang="ko-KR" dirty="0" err="1"/>
              <a:t>Auth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kubo</a:t>
            </a:r>
            <a:r>
              <a:rPr kumimoji="1" lang="en-US" altLang="ko-KR" dirty="0"/>
              <a:t> (4/4)</a:t>
            </a:r>
            <a:br>
              <a:rPr kumimoji="1" lang="en-US" altLang="ko-KR" dirty="0"/>
            </a:br>
            <a:r>
              <a:rPr kumimoji="1" lang="en-US" altLang="ko-KR" dirty="0"/>
              <a:t>  - Kubo config (4/4)</a:t>
            </a:r>
            <a:endParaRPr kumimoji="1" lang="en-US" altLang="ko-KR" b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D314C-66DD-B74B-AE86-CC2ACBF88FC2}"/>
              </a:ext>
            </a:extLst>
          </p:cNvPr>
          <p:cNvSpPr txBox="1"/>
          <p:nvPr/>
        </p:nvSpPr>
        <p:spPr>
          <a:xfrm>
            <a:off x="672727" y="1100401"/>
            <a:ext cx="8352928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Note: To utilize resources from k8s cluster request your administrator to create ClusterRole or Role to register your Uaa User to K8s </a:t>
            </a:r>
            <a:r>
              <a:rPr lang="en-US" sz="1200" b="1" dirty="0" err="1">
                <a:solidFill>
                  <a:srgbClr val="FF0000"/>
                </a:solidFill>
              </a:rPr>
              <a:t>api</a:t>
            </a:r>
            <a:r>
              <a:rPr lang="en-US" sz="1200" b="1" dirty="0">
                <a:solidFill>
                  <a:srgbClr val="FF0000"/>
                </a:solidFill>
              </a:rPr>
              <a:t>-server 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8E941D-4BEC-8E4A-8EE7-8ACDC22C2EDA}"/>
              </a:ext>
            </a:extLst>
          </p:cNvPr>
          <p:cNvSpPr txBox="1"/>
          <p:nvPr/>
        </p:nvSpPr>
        <p:spPr>
          <a:xfrm>
            <a:off x="533834" y="2083494"/>
            <a:ext cx="8883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Change the k8s admin context to create ClusterRole and Role.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7E6CF3-B8B0-5B41-A031-8801A9163FE5}"/>
              </a:ext>
            </a:extLst>
          </p:cNvPr>
          <p:cNvSpPr txBox="1"/>
          <p:nvPr/>
        </p:nvSpPr>
        <p:spPr>
          <a:xfrm>
            <a:off x="928959" y="2391271"/>
            <a:ext cx="7840465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$ </a:t>
            </a:r>
            <a:r>
              <a:rPr lang="en-US" sz="1200" b="1" dirty="0" err="1">
                <a:solidFill>
                  <a:srgbClr val="FFFFFF"/>
                </a:solidFill>
              </a:rPr>
              <a:t>kubectl</a:t>
            </a:r>
            <a:r>
              <a:rPr lang="en-US" sz="1200" b="1" dirty="0">
                <a:solidFill>
                  <a:srgbClr val="FFFFFF"/>
                </a:solidFill>
              </a:rPr>
              <a:t> config use-context </a:t>
            </a:r>
            <a:r>
              <a:rPr lang="en-US" sz="1200" b="1" dirty="0" err="1">
                <a:solidFill>
                  <a:srgbClr val="FFFFFF"/>
                </a:solidFill>
              </a:rPr>
              <a:t>kubo</a:t>
            </a: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69F2C7-CD2D-824C-B2F8-8C4870F3BD39}"/>
              </a:ext>
            </a:extLst>
          </p:cNvPr>
          <p:cNvSpPr txBox="1"/>
          <p:nvPr/>
        </p:nvSpPr>
        <p:spPr>
          <a:xfrm>
            <a:off x="672727" y="3068960"/>
            <a:ext cx="8352928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Note: After changing to k8s admin context, next section explain how to create ClusterRole and Role to register your Uaa User to K8s </a:t>
            </a:r>
            <a:r>
              <a:rPr lang="en-US" sz="1200" b="1" dirty="0" err="1">
                <a:solidFill>
                  <a:srgbClr val="FF0000"/>
                </a:solidFill>
              </a:rPr>
              <a:t>api</a:t>
            </a:r>
            <a:r>
              <a:rPr lang="en-US" sz="1200" b="1" dirty="0">
                <a:solidFill>
                  <a:srgbClr val="FF0000"/>
                </a:solidFill>
              </a:rPr>
              <a:t>-server.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C708DB-3F07-E849-B3D9-C3E95EEE2B3C}"/>
              </a:ext>
            </a:extLst>
          </p:cNvPr>
          <p:cNvSpPr txBox="1"/>
          <p:nvPr/>
        </p:nvSpPr>
        <p:spPr>
          <a:xfrm>
            <a:off x="533834" y="3931315"/>
            <a:ext cx="8883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List your k8s cluster contexts.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20382B-263A-BA49-A42B-95549D5BC35C}"/>
              </a:ext>
            </a:extLst>
          </p:cNvPr>
          <p:cNvSpPr txBox="1"/>
          <p:nvPr/>
        </p:nvSpPr>
        <p:spPr>
          <a:xfrm>
            <a:off x="928959" y="4239092"/>
            <a:ext cx="7840465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$ </a:t>
            </a:r>
            <a:r>
              <a:rPr lang="en-US" sz="1200" b="1" dirty="0" err="1">
                <a:solidFill>
                  <a:srgbClr val="FFFFFF"/>
                </a:solidFill>
              </a:rPr>
              <a:t>kubectl</a:t>
            </a:r>
            <a:r>
              <a:rPr lang="en-US" sz="1200" b="1" dirty="0">
                <a:solidFill>
                  <a:srgbClr val="FFFFFF"/>
                </a:solidFill>
              </a:rPr>
              <a:t> config get-contexts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BF740C-4F35-FA46-B711-B21F082B82DE}"/>
              </a:ext>
            </a:extLst>
          </p:cNvPr>
          <p:cNvSpPr txBox="1"/>
          <p:nvPr/>
        </p:nvSpPr>
        <p:spPr>
          <a:xfrm>
            <a:off x="1208584" y="4647411"/>
            <a:ext cx="1447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Sample Output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0254F9E-EB64-CE4A-A192-AADF8040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591" y="4795129"/>
            <a:ext cx="3505200" cy="3424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C04FBFF-0496-5647-AE13-B9DE051B193B}"/>
              </a:ext>
            </a:extLst>
          </p:cNvPr>
          <p:cNvSpPr txBox="1"/>
          <p:nvPr/>
        </p:nvSpPr>
        <p:spPr>
          <a:xfrm>
            <a:off x="3096591" y="4889582"/>
            <a:ext cx="4160665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dirty="0"/>
              <a:t>                                                                                                         </a:t>
            </a:r>
            <a:r>
              <a:rPr lang="en-US" sz="600" dirty="0">
                <a:sym typeface="Wingdings" pitchFamily="2" charset="2"/>
              </a:rPr>
              <a:t> </a:t>
            </a:r>
            <a:r>
              <a:rPr lang="en-US" sz="700" b="1" dirty="0">
                <a:sym typeface="Wingdings" pitchFamily="2" charset="2"/>
              </a:rPr>
              <a:t>Your Uaa User</a:t>
            </a:r>
            <a:endParaRPr lang="en-US" sz="6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D81A1F-C0DC-2A42-BFBF-29D3655A6789}"/>
              </a:ext>
            </a:extLst>
          </p:cNvPr>
          <p:cNvSpPr txBox="1"/>
          <p:nvPr/>
        </p:nvSpPr>
        <p:spPr>
          <a:xfrm>
            <a:off x="3096590" y="5047469"/>
            <a:ext cx="4160665" cy="200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dirty="0"/>
              <a:t>                                                                                                         </a:t>
            </a:r>
            <a:r>
              <a:rPr lang="en-US" sz="600" dirty="0">
                <a:sym typeface="Wingdings" pitchFamily="2" charset="2"/>
              </a:rPr>
              <a:t> </a:t>
            </a:r>
            <a:r>
              <a:rPr lang="en-US" sz="700" b="1" dirty="0">
                <a:sym typeface="Wingdings" pitchFamily="2" charset="2"/>
              </a:rPr>
              <a:t>Your </a:t>
            </a:r>
            <a:r>
              <a:rPr lang="en-US" sz="700" b="1" dirty="0" err="1">
                <a:sym typeface="Wingdings" pitchFamily="2" charset="2"/>
              </a:rPr>
              <a:t>kubo</a:t>
            </a:r>
            <a:r>
              <a:rPr lang="en-US" sz="700" b="1" dirty="0">
                <a:sym typeface="Wingdings" pitchFamily="2" charset="2"/>
              </a:rPr>
              <a:t> admin User</a:t>
            </a:r>
            <a:endParaRPr lang="en-US" sz="6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128B03-3001-1647-9F14-D449729CC67E}"/>
              </a:ext>
            </a:extLst>
          </p:cNvPr>
          <p:cNvSpPr txBox="1"/>
          <p:nvPr/>
        </p:nvSpPr>
        <p:spPr>
          <a:xfrm>
            <a:off x="942942" y="5530417"/>
            <a:ext cx="7840465" cy="2769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Note: * in above screenshot represents the current context of your k8s cluster</a:t>
            </a:r>
          </a:p>
        </p:txBody>
      </p:sp>
    </p:spTree>
    <p:extLst>
      <p:ext uri="{BB962C8B-B14F-4D97-AF65-F5344CB8AC3E}">
        <p14:creationId xmlns:p14="http://schemas.microsoft.com/office/powerpoint/2010/main" val="821269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4. Kubo Roles (1/2)</a:t>
            </a:r>
            <a:br>
              <a:rPr kumimoji="1" lang="en-US" altLang="ko-KR" dirty="0"/>
            </a:br>
            <a:r>
              <a:rPr kumimoji="1" lang="en-US" altLang="ko-KR" dirty="0"/>
              <a:t>  - Role Architecture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166FDD-AFA0-CF42-B262-B5D22B5ABC55}"/>
              </a:ext>
            </a:extLst>
          </p:cNvPr>
          <p:cNvSpPr/>
          <p:nvPr/>
        </p:nvSpPr>
        <p:spPr>
          <a:xfrm>
            <a:off x="3838648" y="1655119"/>
            <a:ext cx="2187395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Kubernetes Cluster</a:t>
            </a:r>
          </a:p>
          <a:p>
            <a:pPr algn="ctr"/>
            <a:r>
              <a:rPr lang="en-US" sz="1400" b="1" dirty="0"/>
              <a:t> Administrator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08D977C-EE81-8A44-B94D-8898B5AD56C9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 flipH="1">
            <a:off x="4932345" y="2087167"/>
            <a:ext cx="1" cy="648072"/>
          </a:xfrm>
          <a:prstGeom prst="straightConnector1">
            <a:avLst/>
          </a:prstGeom>
          <a:ln w="28575">
            <a:solidFill>
              <a:srgbClr val="0E6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A32A15-FF67-A645-BBA4-BE46AEEB90AA}"/>
              </a:ext>
            </a:extLst>
          </p:cNvPr>
          <p:cNvSpPr txBox="1"/>
          <p:nvPr/>
        </p:nvSpPr>
        <p:spPr>
          <a:xfrm>
            <a:off x="694200" y="980728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Role, controls the entire resources allocated to uaa user and also controls all the objects with in   the </a:t>
            </a: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namespace</a:t>
            </a:r>
            <a:r>
              <a:rPr lang="en-US" sz="1400" dirty="0"/>
              <a:t> only. 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F7E5E4-8835-804C-BA6B-010BD72E37D4}"/>
              </a:ext>
            </a:extLst>
          </p:cNvPr>
          <p:cNvSpPr/>
          <p:nvPr/>
        </p:nvSpPr>
        <p:spPr>
          <a:xfrm>
            <a:off x="4057921" y="2735239"/>
            <a:ext cx="1748847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Role</a:t>
            </a:r>
          </a:p>
        </p:txBody>
      </p:sp>
      <p:sp>
        <p:nvSpPr>
          <p:cNvPr id="48" name="Can 47">
            <a:extLst>
              <a:ext uri="{FF2B5EF4-FFF2-40B4-BE49-F238E27FC236}">
                <a16:creationId xmlns:a16="http://schemas.microsoft.com/office/drawing/2014/main" id="{51723D44-57A6-D443-8343-E1B5EA5F9F01}"/>
              </a:ext>
            </a:extLst>
          </p:cNvPr>
          <p:cNvSpPr/>
          <p:nvPr/>
        </p:nvSpPr>
        <p:spPr>
          <a:xfrm>
            <a:off x="6877451" y="2162413"/>
            <a:ext cx="1028566" cy="5685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Total   </a:t>
            </a:r>
          </a:p>
          <a:p>
            <a:pPr algn="ctr"/>
            <a:r>
              <a:rPr lang="en-US" sz="1200" b="1" dirty="0"/>
              <a:t>Resources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BA1C7A82-D2AF-9D40-A702-E8D4971C3805}"/>
              </a:ext>
            </a:extLst>
          </p:cNvPr>
          <p:cNvCxnSpPr>
            <a:cxnSpLocks/>
            <a:stCxn id="7" idx="3"/>
            <a:endCxn id="48" idx="1"/>
          </p:cNvCxnSpPr>
          <p:nvPr/>
        </p:nvCxnSpPr>
        <p:spPr>
          <a:xfrm>
            <a:off x="6026043" y="1871143"/>
            <a:ext cx="1365691" cy="291270"/>
          </a:xfrm>
          <a:prstGeom prst="bentConnector2">
            <a:avLst/>
          </a:prstGeom>
          <a:ln w="28575">
            <a:solidFill>
              <a:srgbClr val="0E6D4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AB8140A-A438-0747-A720-1218D0D7D03C}"/>
              </a:ext>
            </a:extLst>
          </p:cNvPr>
          <p:cNvCxnSpPr>
            <a:stCxn id="48" idx="3"/>
            <a:endCxn id="5" idx="3"/>
          </p:cNvCxnSpPr>
          <p:nvPr/>
        </p:nvCxnSpPr>
        <p:spPr>
          <a:xfrm rot="5400000">
            <a:off x="6489123" y="2048652"/>
            <a:ext cx="220256" cy="1584966"/>
          </a:xfrm>
          <a:prstGeom prst="bent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9D4BDF3-AA8B-DD4A-817E-AB972B0717F4}"/>
              </a:ext>
            </a:extLst>
          </p:cNvPr>
          <p:cNvSpPr txBox="1"/>
          <p:nvPr/>
        </p:nvSpPr>
        <p:spPr>
          <a:xfrm>
            <a:off x="5806768" y="2720430"/>
            <a:ext cx="1368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Resource </a:t>
            </a:r>
          </a:p>
          <a:p>
            <a:pPr algn="ctr"/>
            <a:r>
              <a:rPr lang="en-US" sz="1200" b="1" dirty="0"/>
              <a:t>Allocation</a:t>
            </a:r>
          </a:p>
        </p:txBody>
      </p:sp>
      <p:sp>
        <p:nvSpPr>
          <p:cNvPr id="60" name="타원 8">
            <a:extLst>
              <a:ext uri="{FF2B5EF4-FFF2-40B4-BE49-F238E27FC236}">
                <a16:creationId xmlns:a16="http://schemas.microsoft.com/office/drawing/2014/main" id="{625B57AE-CA53-9D48-B710-F76AACEE7DC5}"/>
              </a:ext>
            </a:extLst>
          </p:cNvPr>
          <p:cNvSpPr/>
          <p:nvPr/>
        </p:nvSpPr>
        <p:spPr>
          <a:xfrm>
            <a:off x="3733756" y="1562623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8">
            <a:extLst>
              <a:ext uri="{FF2B5EF4-FFF2-40B4-BE49-F238E27FC236}">
                <a16:creationId xmlns:a16="http://schemas.microsoft.com/office/drawing/2014/main" id="{90B049F6-ED28-7E42-960D-87C7253AD5FF}"/>
              </a:ext>
            </a:extLst>
          </p:cNvPr>
          <p:cNvSpPr/>
          <p:nvPr/>
        </p:nvSpPr>
        <p:spPr>
          <a:xfrm>
            <a:off x="3954247" y="2631352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8">
            <a:extLst>
              <a:ext uri="{FF2B5EF4-FFF2-40B4-BE49-F238E27FC236}">
                <a16:creationId xmlns:a16="http://schemas.microsoft.com/office/drawing/2014/main" id="{43E3BF47-09A0-B347-A55B-19A1045F00C9}"/>
              </a:ext>
            </a:extLst>
          </p:cNvPr>
          <p:cNvSpPr/>
          <p:nvPr/>
        </p:nvSpPr>
        <p:spPr>
          <a:xfrm>
            <a:off x="6772559" y="2121459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C0A3452-F29A-484D-AB64-7393C7681689}"/>
              </a:ext>
            </a:extLst>
          </p:cNvPr>
          <p:cNvSpPr/>
          <p:nvPr/>
        </p:nvSpPr>
        <p:spPr>
          <a:xfrm>
            <a:off x="1491167" y="4631017"/>
            <a:ext cx="151216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Workloads</a:t>
            </a:r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F679A73-5DC2-FB44-A52A-D1AEC885CED8}"/>
              </a:ext>
            </a:extLst>
          </p:cNvPr>
          <p:cNvSpPr/>
          <p:nvPr/>
        </p:nvSpPr>
        <p:spPr>
          <a:xfrm>
            <a:off x="3944888" y="4631017"/>
            <a:ext cx="201622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Discovery &amp; </a:t>
            </a:r>
          </a:p>
          <a:p>
            <a:pPr algn="ctr"/>
            <a:r>
              <a:rPr lang="en-US" sz="1600" dirty="0"/>
              <a:t>Load Balancing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5A44C30-FA81-ED4B-BB98-43292E1DBD03}"/>
              </a:ext>
            </a:extLst>
          </p:cNvPr>
          <p:cNvSpPr/>
          <p:nvPr/>
        </p:nvSpPr>
        <p:spPr>
          <a:xfrm>
            <a:off x="7079963" y="4607447"/>
            <a:ext cx="151216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Config &amp;</a:t>
            </a:r>
          </a:p>
          <a:p>
            <a:pPr algn="ctr"/>
            <a:r>
              <a:rPr lang="en-US" sz="1600" dirty="0"/>
              <a:t>Storage</a:t>
            </a:r>
            <a:endParaRPr lang="en-US" dirty="0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AA72F30-A57A-3349-87DA-2BC0ACCD69E6}"/>
              </a:ext>
            </a:extLst>
          </p:cNvPr>
          <p:cNvCxnSpPr>
            <a:cxnSpLocks/>
            <a:stCxn id="5" idx="2"/>
            <a:endCxn id="38" idx="0"/>
          </p:cNvCxnSpPr>
          <p:nvPr/>
        </p:nvCxnSpPr>
        <p:spPr>
          <a:xfrm flipH="1">
            <a:off x="4932344" y="3167287"/>
            <a:ext cx="1" cy="432048"/>
          </a:xfrm>
          <a:prstGeom prst="straightConnector1">
            <a:avLst/>
          </a:prstGeom>
          <a:ln w="28575">
            <a:solidFill>
              <a:srgbClr val="0E6D4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A20D6AFD-7067-1648-B5C0-2CF3C5D09276}"/>
              </a:ext>
            </a:extLst>
          </p:cNvPr>
          <p:cNvSpPr txBox="1"/>
          <p:nvPr/>
        </p:nvSpPr>
        <p:spPr>
          <a:xfrm>
            <a:off x="1352600" y="5613155"/>
            <a:ext cx="1789301" cy="101566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Pods</a:t>
            </a:r>
          </a:p>
          <a:p>
            <a:r>
              <a:rPr lang="en-US" sz="1200" dirty="0"/>
              <a:t>Deployments</a:t>
            </a:r>
          </a:p>
          <a:p>
            <a:r>
              <a:rPr lang="en-US" sz="1200" dirty="0"/>
              <a:t>Replica Sets</a:t>
            </a:r>
          </a:p>
          <a:p>
            <a:r>
              <a:rPr lang="en-US" sz="1200" dirty="0"/>
              <a:t>Replication Controllers</a:t>
            </a:r>
          </a:p>
          <a:p>
            <a:r>
              <a:rPr lang="en-US" sz="1200" dirty="0" err="1"/>
              <a:t>etc</a:t>
            </a:r>
            <a:r>
              <a:rPr lang="en-US" sz="1200" dirty="0"/>
              <a:t> …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14F953B-96B6-2B4D-AC8B-27EFF507A633}"/>
              </a:ext>
            </a:extLst>
          </p:cNvPr>
          <p:cNvCxnSpPr>
            <a:cxnSpLocks/>
            <a:stCxn id="64" idx="2"/>
            <a:endCxn id="84" idx="0"/>
          </p:cNvCxnSpPr>
          <p:nvPr/>
        </p:nvCxnSpPr>
        <p:spPr>
          <a:xfrm>
            <a:off x="2247251" y="5135073"/>
            <a:ext cx="0" cy="478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5544BA37-8427-414E-A4CB-C9C3C0155F44}"/>
              </a:ext>
            </a:extLst>
          </p:cNvPr>
          <p:cNvSpPr txBox="1"/>
          <p:nvPr/>
        </p:nvSpPr>
        <p:spPr>
          <a:xfrm>
            <a:off x="4058349" y="5608007"/>
            <a:ext cx="1789301" cy="46166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Ingresses</a:t>
            </a:r>
          </a:p>
          <a:p>
            <a:r>
              <a:rPr lang="en-US" sz="1200" dirty="0"/>
              <a:t>Services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22C75C2-647D-F84C-99B1-28224ED81FC2}"/>
              </a:ext>
            </a:extLst>
          </p:cNvPr>
          <p:cNvCxnSpPr>
            <a:cxnSpLocks/>
            <a:stCxn id="65" idx="2"/>
            <a:endCxn id="90" idx="0"/>
          </p:cNvCxnSpPr>
          <p:nvPr/>
        </p:nvCxnSpPr>
        <p:spPr>
          <a:xfrm>
            <a:off x="4953000" y="5135073"/>
            <a:ext cx="0" cy="472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A0BBD5E-0805-0241-A80B-1D8EC7F20276}"/>
              </a:ext>
            </a:extLst>
          </p:cNvPr>
          <p:cNvSpPr txBox="1"/>
          <p:nvPr/>
        </p:nvSpPr>
        <p:spPr>
          <a:xfrm>
            <a:off x="6830657" y="5608007"/>
            <a:ext cx="2010775" cy="646331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Config Maps</a:t>
            </a:r>
          </a:p>
          <a:p>
            <a:r>
              <a:rPr lang="en-US" sz="1200" dirty="0"/>
              <a:t>Persistent Volume Claims</a:t>
            </a:r>
          </a:p>
          <a:p>
            <a:r>
              <a:rPr lang="en-US" sz="1200" dirty="0"/>
              <a:t>Secrets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692B9B0-7B30-1643-AE89-ACC6721C8307}"/>
              </a:ext>
            </a:extLst>
          </p:cNvPr>
          <p:cNvCxnSpPr>
            <a:cxnSpLocks/>
            <a:stCxn id="66" idx="2"/>
            <a:endCxn id="95" idx="0"/>
          </p:cNvCxnSpPr>
          <p:nvPr/>
        </p:nvCxnSpPr>
        <p:spPr>
          <a:xfrm flipH="1">
            <a:off x="7836045" y="5111503"/>
            <a:ext cx="2" cy="4965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5E39B2F-2DB4-9B4E-B182-78025F6FFF8D}"/>
              </a:ext>
            </a:extLst>
          </p:cNvPr>
          <p:cNvSpPr/>
          <p:nvPr/>
        </p:nvSpPr>
        <p:spPr>
          <a:xfrm>
            <a:off x="4057920" y="3599335"/>
            <a:ext cx="1748847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Namespace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2136A63-A305-3941-9221-4947B5040357}"/>
              </a:ext>
            </a:extLst>
          </p:cNvPr>
          <p:cNvCxnSpPr>
            <a:cxnSpLocks/>
            <a:stCxn id="38" idx="2"/>
            <a:endCxn id="64" idx="0"/>
          </p:cNvCxnSpPr>
          <p:nvPr/>
        </p:nvCxnSpPr>
        <p:spPr>
          <a:xfrm flipH="1">
            <a:off x="2247251" y="4031383"/>
            <a:ext cx="2685093" cy="599634"/>
          </a:xfrm>
          <a:prstGeom prst="straightConnector1">
            <a:avLst/>
          </a:prstGeom>
          <a:ln w="28575">
            <a:solidFill>
              <a:srgbClr val="0E6D4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F5E233C-8861-594C-8B25-078D10B6CF8D}"/>
              </a:ext>
            </a:extLst>
          </p:cNvPr>
          <p:cNvCxnSpPr>
            <a:cxnSpLocks/>
            <a:stCxn id="38" idx="2"/>
            <a:endCxn id="66" idx="0"/>
          </p:cNvCxnSpPr>
          <p:nvPr/>
        </p:nvCxnSpPr>
        <p:spPr>
          <a:xfrm>
            <a:off x="4932344" y="4031383"/>
            <a:ext cx="2903703" cy="576064"/>
          </a:xfrm>
          <a:prstGeom prst="straightConnector1">
            <a:avLst/>
          </a:prstGeom>
          <a:ln w="28575">
            <a:solidFill>
              <a:srgbClr val="0E6D4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A99AA41-C0DC-A54C-9D1A-FC69C1276669}"/>
              </a:ext>
            </a:extLst>
          </p:cNvPr>
          <p:cNvCxnSpPr>
            <a:cxnSpLocks/>
            <a:stCxn id="38" idx="2"/>
            <a:endCxn id="65" idx="0"/>
          </p:cNvCxnSpPr>
          <p:nvPr/>
        </p:nvCxnSpPr>
        <p:spPr>
          <a:xfrm>
            <a:off x="4932344" y="4031383"/>
            <a:ext cx="20656" cy="599634"/>
          </a:xfrm>
          <a:prstGeom prst="straightConnector1">
            <a:avLst/>
          </a:prstGeom>
          <a:ln w="28575">
            <a:solidFill>
              <a:srgbClr val="0E6D4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8">
            <a:extLst>
              <a:ext uri="{FF2B5EF4-FFF2-40B4-BE49-F238E27FC236}">
                <a16:creationId xmlns:a16="http://schemas.microsoft.com/office/drawing/2014/main" id="{47C253B2-DE45-2448-B121-73C2ECF772EA}"/>
              </a:ext>
            </a:extLst>
          </p:cNvPr>
          <p:cNvSpPr/>
          <p:nvPr/>
        </p:nvSpPr>
        <p:spPr>
          <a:xfrm>
            <a:off x="3953028" y="3521783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8">
            <a:extLst>
              <a:ext uri="{FF2B5EF4-FFF2-40B4-BE49-F238E27FC236}">
                <a16:creationId xmlns:a16="http://schemas.microsoft.com/office/drawing/2014/main" id="{F6AA5133-FD8F-1946-A55A-3A6C192D248A}"/>
              </a:ext>
            </a:extLst>
          </p:cNvPr>
          <p:cNvSpPr/>
          <p:nvPr/>
        </p:nvSpPr>
        <p:spPr>
          <a:xfrm>
            <a:off x="4827453" y="4007813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D2423A3-2F7C-CD4E-A3B9-E90782AE7EBF}"/>
              </a:ext>
            </a:extLst>
          </p:cNvPr>
          <p:cNvSpPr/>
          <p:nvPr/>
        </p:nvSpPr>
        <p:spPr>
          <a:xfrm>
            <a:off x="1254488" y="2720430"/>
            <a:ext cx="1748847" cy="4495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UAA or 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</a:rPr>
              <a:t>Service Account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36027C-9949-874D-92FC-A2ADB122158A}"/>
              </a:ext>
            </a:extLst>
          </p:cNvPr>
          <p:cNvCxnSpPr>
            <a:cxnSpLocks/>
            <a:stCxn id="5" idx="1"/>
            <a:endCxn id="30" idx="3"/>
          </p:cNvCxnSpPr>
          <p:nvPr/>
        </p:nvCxnSpPr>
        <p:spPr>
          <a:xfrm flipH="1" flipV="1">
            <a:off x="3003335" y="2945221"/>
            <a:ext cx="1054586" cy="6042"/>
          </a:xfrm>
          <a:prstGeom prst="straightConnector1">
            <a:avLst/>
          </a:prstGeom>
          <a:ln w="28575">
            <a:solidFill>
              <a:srgbClr val="0E6D4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546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27D99278-82C2-F143-9585-37117A39FCFD}"/>
              </a:ext>
            </a:extLst>
          </p:cNvPr>
          <p:cNvSpPr txBox="1"/>
          <p:nvPr/>
        </p:nvSpPr>
        <p:spPr>
          <a:xfrm>
            <a:off x="2000672" y="3535556"/>
            <a:ext cx="2520280" cy="32778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kind: Role</a:t>
            </a:r>
          </a:p>
          <a:p>
            <a:r>
              <a:rPr lang="en-US" altLang="ko-KR" sz="900" dirty="0" err="1"/>
              <a:t>apiVersion</a:t>
            </a:r>
            <a:r>
              <a:rPr lang="en-US" altLang="ko-KR" sz="900" dirty="0"/>
              <a:t>: rbac.authorization.k8s.io/v1</a:t>
            </a:r>
          </a:p>
          <a:p>
            <a:r>
              <a:rPr lang="en-US" altLang="ko-KR" sz="900" dirty="0"/>
              <a:t>metadata:</a:t>
            </a:r>
          </a:p>
          <a:p>
            <a:r>
              <a:rPr lang="en-US" altLang="ko-KR" sz="900" dirty="0"/>
              <a:t>  namespace: </a:t>
            </a:r>
            <a:r>
              <a:rPr lang="en-US" altLang="ko-KR" sz="900" dirty="0" err="1"/>
              <a:t>abhi</a:t>
            </a:r>
            <a:endParaRPr lang="en-US" altLang="ko-KR" sz="900" dirty="0"/>
          </a:p>
          <a:p>
            <a:r>
              <a:rPr lang="en-US" altLang="ko-KR" sz="900" dirty="0"/>
              <a:t>  name: role-namespace</a:t>
            </a:r>
          </a:p>
          <a:p>
            <a:r>
              <a:rPr lang="en-US" altLang="ko-KR" sz="900" dirty="0"/>
              <a:t>rules:</a:t>
            </a:r>
          </a:p>
          <a:p>
            <a:r>
              <a:rPr lang="en-US" altLang="ko-KR" sz="900" dirty="0"/>
              <a:t>  - </a:t>
            </a:r>
            <a:r>
              <a:rPr lang="en-US" altLang="ko-KR" sz="900" dirty="0" err="1"/>
              <a:t>apiGroups</a:t>
            </a:r>
            <a:r>
              <a:rPr lang="en-US" altLang="ko-KR" sz="900" dirty="0"/>
              <a:t>: ["*"]</a:t>
            </a:r>
          </a:p>
          <a:p>
            <a:r>
              <a:rPr lang="en-US" altLang="ko-KR" sz="900" dirty="0"/>
              <a:t>    resources: ["*"]</a:t>
            </a:r>
          </a:p>
          <a:p>
            <a:r>
              <a:rPr lang="en-US" altLang="ko-KR" sz="900" dirty="0"/>
              <a:t>    verbs: ["*"]</a:t>
            </a:r>
          </a:p>
          <a:p>
            <a:r>
              <a:rPr lang="en-US" altLang="ko-KR" sz="900" dirty="0"/>
              <a:t>---</a:t>
            </a:r>
          </a:p>
          <a:p>
            <a:r>
              <a:rPr lang="en-US" altLang="ko-KR" sz="900" dirty="0"/>
              <a:t>kind: </a:t>
            </a:r>
            <a:r>
              <a:rPr lang="en-US" altLang="ko-KR" sz="900" dirty="0" err="1"/>
              <a:t>RoleBinding</a:t>
            </a:r>
            <a:endParaRPr lang="en-US" altLang="ko-KR" sz="900" dirty="0"/>
          </a:p>
          <a:p>
            <a:r>
              <a:rPr lang="en-US" altLang="ko-KR" sz="900" dirty="0" err="1"/>
              <a:t>apiVersion</a:t>
            </a:r>
            <a:r>
              <a:rPr lang="en-US" altLang="ko-KR" sz="900" dirty="0"/>
              <a:t>: rbac.authorization.k8s.io/v1</a:t>
            </a:r>
          </a:p>
          <a:p>
            <a:r>
              <a:rPr lang="en-US" altLang="ko-KR" sz="900" dirty="0"/>
              <a:t>metadata:</a:t>
            </a:r>
          </a:p>
          <a:p>
            <a:r>
              <a:rPr lang="en-US" altLang="ko-KR" sz="900" dirty="0"/>
              <a:t>  name: role-namespace-binding</a:t>
            </a:r>
          </a:p>
          <a:p>
            <a:r>
              <a:rPr lang="en-US" altLang="ko-KR" sz="900" dirty="0"/>
              <a:t>  namespace: </a:t>
            </a:r>
            <a:r>
              <a:rPr lang="en-US" altLang="ko-KR" sz="900" dirty="0" err="1"/>
              <a:t>abhi</a:t>
            </a:r>
            <a:endParaRPr lang="en-US" altLang="ko-KR" sz="900" dirty="0"/>
          </a:p>
          <a:p>
            <a:r>
              <a:rPr lang="en-US" altLang="ko-KR" sz="900" dirty="0"/>
              <a:t>subjects:</a:t>
            </a:r>
          </a:p>
          <a:p>
            <a:r>
              <a:rPr lang="en-US" altLang="ko-KR" sz="900" dirty="0"/>
              <a:t>  - kind: User</a:t>
            </a:r>
          </a:p>
          <a:p>
            <a:r>
              <a:rPr lang="en-US" altLang="ko-KR" sz="900" dirty="0"/>
              <a:t>    name: </a:t>
            </a:r>
            <a:r>
              <a:rPr lang="en-US" altLang="ko-KR" sz="900" dirty="0" err="1"/>
              <a:t>abhisr@crossent.com</a:t>
            </a:r>
            <a:endParaRPr lang="en-US" altLang="ko-KR" sz="900" dirty="0"/>
          </a:p>
          <a:p>
            <a:r>
              <a:rPr lang="en-US" altLang="ko-KR" sz="900" dirty="0"/>
              <a:t>    </a:t>
            </a:r>
            <a:r>
              <a:rPr lang="en-US" altLang="ko-KR" sz="900" dirty="0" err="1"/>
              <a:t>apiGroup</a:t>
            </a:r>
            <a:r>
              <a:rPr lang="en-US" altLang="ko-KR" sz="900" dirty="0"/>
              <a:t>: rbac.authorization.k8s.io</a:t>
            </a:r>
          </a:p>
          <a:p>
            <a:r>
              <a:rPr lang="en-US" altLang="ko-KR" sz="900" dirty="0" err="1"/>
              <a:t>roleRef</a:t>
            </a:r>
            <a:r>
              <a:rPr lang="en-US" altLang="ko-KR" sz="900" dirty="0"/>
              <a:t>:</a:t>
            </a:r>
          </a:p>
          <a:p>
            <a:r>
              <a:rPr lang="en-US" altLang="ko-KR" sz="900" dirty="0"/>
              <a:t>  kind: Role</a:t>
            </a:r>
          </a:p>
          <a:p>
            <a:r>
              <a:rPr lang="en-US" altLang="ko-KR" sz="900" dirty="0"/>
              <a:t>  name: role-namespace</a:t>
            </a:r>
          </a:p>
          <a:p>
            <a:r>
              <a:rPr lang="en-US" altLang="ko-KR" sz="900" dirty="0"/>
              <a:t>  </a:t>
            </a:r>
            <a:r>
              <a:rPr lang="en-US" altLang="ko-KR" sz="900" dirty="0" err="1"/>
              <a:t>apiGroup</a:t>
            </a:r>
            <a:r>
              <a:rPr lang="en-US" altLang="ko-KR" sz="900" dirty="0"/>
              <a:t>: rbac.authorization.k8s.io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2" y="91697"/>
            <a:ext cx="8725119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4. Kubo Roles (2/2)</a:t>
            </a:r>
            <a:br>
              <a:rPr kumimoji="1" lang="en-US" altLang="ko-KR" dirty="0"/>
            </a:br>
            <a:r>
              <a:rPr kumimoji="1" lang="en-US" altLang="ko-KR" dirty="0"/>
              <a:t>  - Role Deployment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C31A3-4008-FE46-A78A-B47BC43C6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3" y="908720"/>
            <a:ext cx="1668335" cy="583264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2CF3EC0-BCD0-8C47-B834-2D4F90513F0A}"/>
              </a:ext>
            </a:extLst>
          </p:cNvPr>
          <p:cNvSpPr txBox="1"/>
          <p:nvPr/>
        </p:nvSpPr>
        <p:spPr>
          <a:xfrm>
            <a:off x="4559280" y="3019901"/>
            <a:ext cx="1322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 Create Role</a:t>
            </a:r>
            <a:endParaRPr lang="ko-KR" alt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8390B3-28E9-A54C-9493-8DAE86BEEFFF}"/>
              </a:ext>
            </a:extLst>
          </p:cNvPr>
          <p:cNvSpPr txBox="1"/>
          <p:nvPr/>
        </p:nvSpPr>
        <p:spPr>
          <a:xfrm>
            <a:off x="2195296" y="1488438"/>
            <a:ext cx="2441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$ kubectl create –f </a:t>
            </a:r>
            <a:r>
              <a:rPr lang="en-US" altLang="ko-KR" sz="1100" dirty="0" err="1"/>
              <a:t>namespace.json</a:t>
            </a:r>
            <a:endParaRPr lang="en-US" altLang="ko-KR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508C15-8E2C-9646-874C-E1735E180AA5}"/>
              </a:ext>
            </a:extLst>
          </p:cNvPr>
          <p:cNvSpPr txBox="1"/>
          <p:nvPr/>
        </p:nvSpPr>
        <p:spPr>
          <a:xfrm>
            <a:off x="1856656" y="915041"/>
            <a:ext cx="7848872" cy="2616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Note: In this tutorial we enable all permissions for Role user. For limited permissions follow this link. </a:t>
            </a:r>
            <a:r>
              <a:rPr lang="en-US" sz="1100" dirty="0">
                <a:solidFill>
                  <a:srgbClr val="FF0000"/>
                </a:solidFill>
                <a:hlinkClick r:id="rId4"/>
              </a:rPr>
              <a:t>Role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19197B3-7CD9-8B4F-976B-B3C9B9C12965}"/>
              </a:ext>
            </a:extLst>
          </p:cNvPr>
          <p:cNvSpPr txBox="1"/>
          <p:nvPr/>
        </p:nvSpPr>
        <p:spPr>
          <a:xfrm>
            <a:off x="4706598" y="2255149"/>
            <a:ext cx="51845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Role:</a:t>
            </a:r>
            <a:r>
              <a:rPr lang="en-US" altLang="ko-KR" sz="900" dirty="0"/>
              <a:t> </a:t>
            </a:r>
            <a:r>
              <a:rPr lang="en-US" altLang="ko-KR" sz="1000" dirty="0"/>
              <a:t>In the RBAC API, a role contains rules that represent a set of permissions. Permissions are purely additive (there are no “deny” rules). A role can be defined within a </a:t>
            </a:r>
            <a:r>
              <a:rPr lang="en-US" altLang="ko-KR" sz="1000" b="1" dirty="0">
                <a:solidFill>
                  <a:srgbClr val="0070C0"/>
                </a:solidFill>
              </a:rPr>
              <a:t>namespace</a:t>
            </a:r>
            <a:r>
              <a:rPr lang="en-US" altLang="ko-KR" sz="1000" dirty="0"/>
              <a:t> with a </a:t>
            </a:r>
            <a:r>
              <a:rPr lang="en-US" altLang="ko-KR" sz="1000" b="1" dirty="0">
                <a:solidFill>
                  <a:srgbClr val="FF0000"/>
                </a:solidFill>
              </a:rPr>
              <a:t>Role</a:t>
            </a:r>
            <a:r>
              <a:rPr lang="en-US" altLang="ko-KR" sz="1000" dirty="0"/>
              <a:t>. </a:t>
            </a:r>
            <a:endParaRPr lang="en-US" altLang="ko-KR" sz="9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66D461-3CA9-754B-90A6-65D10CB8662B}"/>
              </a:ext>
            </a:extLst>
          </p:cNvPr>
          <p:cNvSpPr txBox="1"/>
          <p:nvPr/>
        </p:nvSpPr>
        <p:spPr>
          <a:xfrm>
            <a:off x="306145" y="1772840"/>
            <a:ext cx="1080120" cy="2160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4" name="타원 8">
            <a:extLst>
              <a:ext uri="{FF2B5EF4-FFF2-40B4-BE49-F238E27FC236}">
                <a16:creationId xmlns:a16="http://schemas.microsoft.com/office/drawing/2014/main" id="{03C51984-FCB0-4647-AD42-242D9AF71810}"/>
              </a:ext>
            </a:extLst>
          </p:cNvPr>
          <p:cNvSpPr/>
          <p:nvPr/>
        </p:nvSpPr>
        <p:spPr>
          <a:xfrm>
            <a:off x="121123" y="1619243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FC0052C4-5F72-E945-BC27-485FEBAA444C}"/>
              </a:ext>
            </a:extLst>
          </p:cNvPr>
          <p:cNvCxnSpPr>
            <a:cxnSpLocks/>
            <a:stCxn id="63" idx="3"/>
            <a:endCxn id="60" idx="1"/>
          </p:cNvCxnSpPr>
          <p:nvPr/>
        </p:nvCxnSpPr>
        <p:spPr>
          <a:xfrm>
            <a:off x="1386265" y="1880840"/>
            <a:ext cx="614407" cy="32936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477EAE5-DF26-3640-8089-7DE5FED3D0CD}"/>
              </a:ext>
            </a:extLst>
          </p:cNvPr>
          <p:cNvSpPr txBox="1"/>
          <p:nvPr/>
        </p:nvSpPr>
        <p:spPr>
          <a:xfrm>
            <a:off x="2506018" y="3327327"/>
            <a:ext cx="643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role.yml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05DF44-6643-EB49-AA7E-5B41473F8E87}"/>
              </a:ext>
            </a:extLst>
          </p:cNvPr>
          <p:cNvSpPr txBox="1"/>
          <p:nvPr/>
        </p:nvSpPr>
        <p:spPr>
          <a:xfrm>
            <a:off x="4639940" y="3541216"/>
            <a:ext cx="1447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Sample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9B9DE-3DD4-3A49-9334-6941F38181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35" y="4008947"/>
            <a:ext cx="4907726" cy="35615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6C8AC03-C036-4846-8496-C45AC8B19936}"/>
              </a:ext>
            </a:extLst>
          </p:cNvPr>
          <p:cNvSpPr txBox="1"/>
          <p:nvPr/>
        </p:nvSpPr>
        <p:spPr>
          <a:xfrm>
            <a:off x="4673124" y="4388053"/>
            <a:ext cx="8883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2. Now we can start deploying service and pods at </a:t>
            </a:r>
            <a:r>
              <a:rPr lang="en-US" sz="1200" b="1" dirty="0">
                <a:solidFill>
                  <a:srgbClr val="0070C0"/>
                </a:solidFill>
              </a:rPr>
              <a:t>Namespace</a:t>
            </a: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   by using above </a:t>
            </a:r>
            <a:r>
              <a:rPr lang="en-US" sz="1200" b="1" dirty="0">
                <a:solidFill>
                  <a:srgbClr val="FF0000"/>
                </a:solidFill>
              </a:rPr>
              <a:t>Role</a:t>
            </a:r>
            <a:r>
              <a:rPr lang="en-US" sz="1200" dirty="0">
                <a:solidFill>
                  <a:prstClr val="black"/>
                </a:solidFill>
              </a:rPr>
              <a:t>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74D4E8-808D-5043-9200-8B636B3DFCA9}"/>
              </a:ext>
            </a:extLst>
          </p:cNvPr>
          <p:cNvSpPr txBox="1"/>
          <p:nvPr/>
        </p:nvSpPr>
        <p:spPr>
          <a:xfrm>
            <a:off x="4653786" y="4809562"/>
            <a:ext cx="8883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3. Change to tenant context to start using </a:t>
            </a:r>
            <a:r>
              <a:rPr lang="en-US" sz="1200" b="1" dirty="0">
                <a:solidFill>
                  <a:srgbClr val="0070C0"/>
                </a:solidFill>
              </a:rPr>
              <a:t>namespace</a:t>
            </a:r>
            <a:r>
              <a:rPr lang="en-US" sz="1200" dirty="0">
                <a:solidFill>
                  <a:prstClr val="black"/>
                </a:solidFill>
              </a:rPr>
              <a:t> resources </a:t>
            </a: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   and services.</a:t>
            </a:r>
            <a:endParaRPr lang="en-US" sz="1200" b="1" dirty="0">
              <a:solidFill>
                <a:srgbClr val="FF0000"/>
              </a:solidFill>
            </a:endParaRPr>
          </a:p>
          <a:p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42D007-6B0C-9341-A5B3-7A9A5A54556F}"/>
              </a:ext>
            </a:extLst>
          </p:cNvPr>
          <p:cNvSpPr txBox="1"/>
          <p:nvPr/>
        </p:nvSpPr>
        <p:spPr>
          <a:xfrm>
            <a:off x="5095067" y="5414002"/>
            <a:ext cx="2810261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$ </a:t>
            </a:r>
            <a:r>
              <a:rPr lang="en-US" sz="1200" b="1" dirty="0" err="1">
                <a:solidFill>
                  <a:srgbClr val="FFFFFF"/>
                </a:solidFill>
              </a:rPr>
              <a:t>kubectl</a:t>
            </a:r>
            <a:r>
              <a:rPr lang="en-US" sz="1200" b="1" dirty="0">
                <a:solidFill>
                  <a:srgbClr val="FFFFFF"/>
                </a:solidFill>
              </a:rPr>
              <a:t> config use-context </a:t>
            </a:r>
            <a:r>
              <a:rPr lang="en-US" sz="1200" b="1" dirty="0" err="1">
                <a:solidFill>
                  <a:srgbClr val="FFFFFF"/>
                </a:solidFill>
              </a:rPr>
              <a:t>abhisr</a:t>
            </a: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333572-AC44-4444-B168-72FE44ABB2A5}"/>
              </a:ext>
            </a:extLst>
          </p:cNvPr>
          <p:cNvSpPr txBox="1"/>
          <p:nvPr/>
        </p:nvSpPr>
        <p:spPr>
          <a:xfrm>
            <a:off x="4699942" y="5805264"/>
            <a:ext cx="1447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Sample Output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B8E55F4-C96B-D74E-A823-6966840C87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092" y="6141331"/>
            <a:ext cx="3362955" cy="34241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37356A8-1627-9841-A9AB-8470850F9FF6}"/>
              </a:ext>
            </a:extLst>
          </p:cNvPr>
          <p:cNvSpPr txBox="1"/>
          <p:nvPr/>
        </p:nvSpPr>
        <p:spPr>
          <a:xfrm>
            <a:off x="5608080" y="6361719"/>
            <a:ext cx="4160665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dirty="0"/>
              <a:t>                                                                                                         </a:t>
            </a:r>
            <a:r>
              <a:rPr lang="en-US" sz="600" dirty="0">
                <a:sym typeface="Wingdings" pitchFamily="2" charset="2"/>
              </a:rPr>
              <a:t> </a:t>
            </a:r>
            <a:r>
              <a:rPr lang="en-US" sz="700" b="1" dirty="0">
                <a:sym typeface="Wingdings" pitchFamily="2" charset="2"/>
              </a:rPr>
              <a:t>Your Uaa User</a:t>
            </a:r>
            <a:endParaRPr lang="en-US" sz="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1BEB89-AD24-0D48-8055-B01EFD97B221}"/>
              </a:ext>
            </a:extLst>
          </p:cNvPr>
          <p:cNvSpPr txBox="1"/>
          <p:nvPr/>
        </p:nvSpPr>
        <p:spPr>
          <a:xfrm>
            <a:off x="2023144" y="1245488"/>
            <a:ext cx="1663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 Create Namespace</a:t>
            </a:r>
            <a:endParaRPr lang="ko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35F748-D244-EB42-9940-EB1881D22F1F}"/>
              </a:ext>
            </a:extLst>
          </p:cNvPr>
          <p:cNvSpPr txBox="1"/>
          <p:nvPr/>
        </p:nvSpPr>
        <p:spPr>
          <a:xfrm>
            <a:off x="2039000" y="1904589"/>
            <a:ext cx="2520280" cy="106182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{</a:t>
            </a:r>
          </a:p>
          <a:p>
            <a:r>
              <a:rPr lang="en-US" altLang="ko-KR" sz="900" dirty="0"/>
              <a:t>  "kind": "Namespace",</a:t>
            </a:r>
          </a:p>
          <a:p>
            <a:r>
              <a:rPr lang="en-US" altLang="ko-KR" sz="900" dirty="0"/>
              <a:t>  "</a:t>
            </a:r>
            <a:r>
              <a:rPr lang="en-US" altLang="ko-KR" sz="900" dirty="0" err="1"/>
              <a:t>apiVersion</a:t>
            </a:r>
            <a:r>
              <a:rPr lang="en-US" altLang="ko-KR" sz="900" dirty="0"/>
              <a:t>": "v1",</a:t>
            </a:r>
          </a:p>
          <a:p>
            <a:r>
              <a:rPr lang="en-US" altLang="ko-KR" sz="900" dirty="0"/>
              <a:t>  "metadata": {</a:t>
            </a:r>
          </a:p>
          <a:p>
            <a:r>
              <a:rPr lang="en-US" altLang="ko-KR" sz="900" dirty="0"/>
              <a:t>    "name": "</a:t>
            </a:r>
            <a:r>
              <a:rPr lang="en-US" altLang="ko-KR" sz="900" dirty="0" err="1"/>
              <a:t>abhi</a:t>
            </a:r>
            <a:r>
              <a:rPr lang="en-US" altLang="ko-KR" sz="900" dirty="0"/>
              <a:t>"</a:t>
            </a:r>
          </a:p>
          <a:p>
            <a:r>
              <a:rPr lang="en-US" altLang="ko-KR" sz="900" dirty="0"/>
              <a:t>  }</a:t>
            </a:r>
          </a:p>
          <a:p>
            <a:r>
              <a:rPr lang="en-US" altLang="ko-KR" sz="900" dirty="0"/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B2CE2-8D29-7449-9BC8-DA9D43B26C7E}"/>
              </a:ext>
            </a:extLst>
          </p:cNvPr>
          <p:cNvSpPr txBox="1"/>
          <p:nvPr/>
        </p:nvSpPr>
        <p:spPr>
          <a:xfrm>
            <a:off x="2506018" y="1709534"/>
            <a:ext cx="110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namespace.json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C8C23A-189D-E64D-A8B3-942F855154DC}"/>
              </a:ext>
            </a:extLst>
          </p:cNvPr>
          <p:cNvSpPr txBox="1"/>
          <p:nvPr/>
        </p:nvSpPr>
        <p:spPr>
          <a:xfrm>
            <a:off x="306145" y="1177927"/>
            <a:ext cx="1080119" cy="2160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타원 8">
            <a:extLst>
              <a:ext uri="{FF2B5EF4-FFF2-40B4-BE49-F238E27FC236}">
                <a16:creationId xmlns:a16="http://schemas.microsoft.com/office/drawing/2014/main" id="{15DCF08B-03EF-7540-8798-22E040043D2D}"/>
              </a:ext>
            </a:extLst>
          </p:cNvPr>
          <p:cNvSpPr/>
          <p:nvPr/>
        </p:nvSpPr>
        <p:spPr>
          <a:xfrm>
            <a:off x="116312" y="1052736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FC255B86-E76D-BE40-A1D8-904DBE0CE0AF}"/>
              </a:ext>
            </a:extLst>
          </p:cNvPr>
          <p:cNvCxnSpPr>
            <a:cxnSpLocks/>
            <a:stCxn id="26" idx="3"/>
            <a:endCxn id="24" idx="1"/>
          </p:cNvCxnSpPr>
          <p:nvPr/>
        </p:nvCxnSpPr>
        <p:spPr>
          <a:xfrm>
            <a:off x="1386264" y="1285927"/>
            <a:ext cx="652736" cy="114957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36242A-4B0F-0D42-8B7B-72EDB5C1E4E1}"/>
              </a:ext>
            </a:extLst>
          </p:cNvPr>
          <p:cNvSpPr txBox="1"/>
          <p:nvPr/>
        </p:nvSpPr>
        <p:spPr>
          <a:xfrm>
            <a:off x="2186318" y="5913104"/>
            <a:ext cx="1548000" cy="144000"/>
          </a:xfrm>
          <a:prstGeom prst="rect">
            <a:avLst/>
          </a:prstGeom>
          <a:noFill/>
          <a:ln w="12700">
            <a:solidFill>
              <a:srgbClr val="7030A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27A58909-2C29-C748-8529-24C0E0F9247F}"/>
              </a:ext>
            </a:extLst>
          </p:cNvPr>
          <p:cNvCxnSpPr>
            <a:cxnSpLocks/>
            <a:stCxn id="38" idx="3"/>
            <a:endCxn id="84" idx="3"/>
          </p:cNvCxnSpPr>
          <p:nvPr/>
        </p:nvCxnSpPr>
        <p:spPr>
          <a:xfrm flipV="1">
            <a:off x="3692688" y="2585604"/>
            <a:ext cx="41630" cy="1477537"/>
          </a:xfrm>
          <a:prstGeom prst="bentConnector3">
            <a:avLst>
              <a:gd name="adj1" fmla="val 649123"/>
            </a:avLst>
          </a:prstGeom>
          <a:ln w="28575">
            <a:solidFill>
              <a:srgbClr val="0E6D4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0A30A2C-9660-8048-AB22-93A520BEE12D}"/>
              </a:ext>
            </a:extLst>
          </p:cNvPr>
          <p:cNvSpPr txBox="1"/>
          <p:nvPr/>
        </p:nvSpPr>
        <p:spPr>
          <a:xfrm>
            <a:off x="2186318" y="2513604"/>
            <a:ext cx="1548000" cy="144000"/>
          </a:xfrm>
          <a:prstGeom prst="rect">
            <a:avLst/>
          </a:prstGeom>
          <a:noFill/>
          <a:ln w="12700">
            <a:solidFill>
              <a:srgbClr val="7030A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D37206-F540-C747-93B1-7B180C794E47}"/>
              </a:ext>
            </a:extLst>
          </p:cNvPr>
          <p:cNvSpPr txBox="1"/>
          <p:nvPr/>
        </p:nvSpPr>
        <p:spPr>
          <a:xfrm>
            <a:off x="2144688" y="3998686"/>
            <a:ext cx="1548000" cy="128910"/>
          </a:xfrm>
          <a:prstGeom prst="rect">
            <a:avLst/>
          </a:prstGeom>
          <a:noFill/>
          <a:ln w="12700">
            <a:solidFill>
              <a:srgbClr val="7030A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CF62BB-E64D-774E-8DE6-FA5ECFDD4EFE}"/>
              </a:ext>
            </a:extLst>
          </p:cNvPr>
          <p:cNvSpPr txBox="1"/>
          <p:nvPr/>
        </p:nvSpPr>
        <p:spPr>
          <a:xfrm>
            <a:off x="4856250" y="3294042"/>
            <a:ext cx="19351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$ kubectl create –f </a:t>
            </a:r>
            <a:r>
              <a:rPr lang="en-US" altLang="ko-KR" sz="1100" dirty="0" err="1"/>
              <a:t>role.yml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166860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5. Kubo Quotas (1/4)</a:t>
            </a:r>
            <a:br>
              <a:rPr kumimoji="1" lang="en-US" altLang="ko-KR" dirty="0"/>
            </a:br>
            <a:r>
              <a:rPr kumimoji="1" lang="en-US" altLang="ko-KR" dirty="0"/>
              <a:t>  - Resource Quota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166FDD-AFA0-CF42-B262-B5D22B5ABC55}"/>
              </a:ext>
            </a:extLst>
          </p:cNvPr>
          <p:cNvSpPr/>
          <p:nvPr/>
        </p:nvSpPr>
        <p:spPr>
          <a:xfrm>
            <a:off x="3838648" y="2297360"/>
            <a:ext cx="2187395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Kubernetes Cluster</a:t>
            </a:r>
          </a:p>
          <a:p>
            <a:pPr algn="ctr"/>
            <a:r>
              <a:rPr lang="en-US" sz="1600" b="1" dirty="0"/>
              <a:t> Administrator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08D977C-EE81-8A44-B94D-8898B5AD56C9}"/>
              </a:ext>
            </a:extLst>
          </p:cNvPr>
          <p:cNvCxnSpPr>
            <a:cxnSpLocks/>
            <a:stCxn id="7" idx="2"/>
            <a:endCxn id="35" idx="0"/>
          </p:cNvCxnSpPr>
          <p:nvPr/>
        </p:nvCxnSpPr>
        <p:spPr>
          <a:xfrm flipH="1">
            <a:off x="4932345" y="2729408"/>
            <a:ext cx="1" cy="572825"/>
          </a:xfrm>
          <a:prstGeom prst="straightConnector1">
            <a:avLst/>
          </a:prstGeom>
          <a:ln w="28575">
            <a:solidFill>
              <a:srgbClr val="0E6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A32A15-FF67-A645-BBA4-BE46AEEB90AA}"/>
              </a:ext>
            </a:extLst>
          </p:cNvPr>
          <p:cNvSpPr txBox="1"/>
          <p:nvPr/>
        </p:nvSpPr>
        <p:spPr>
          <a:xfrm>
            <a:off x="694200" y="836712"/>
            <a:ext cx="85792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200" dirty="0"/>
              <a:t>When Kubernetes cluster is used by multiple people or teams, resource management becomes more important.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200" dirty="0"/>
              <a:t>You Want to be able to manage the resources you give to a person or a team. Because you don’t want one person or team taking up all the resources.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200" dirty="0"/>
              <a:t>In this tutorial Resource Quota divided into two parts, 1) Resource Limits &amp; 2) Object Limits.</a:t>
            </a:r>
          </a:p>
          <a:p>
            <a:r>
              <a:rPr lang="en-US" sz="1200" dirty="0"/>
              <a:t>         1) Resource Limits: Administrator can set CPU, Memory and storage limitation for namespace tenant.</a:t>
            </a:r>
          </a:p>
          <a:p>
            <a:r>
              <a:rPr lang="en-US" sz="1200" dirty="0"/>
              <a:t>         2) Object Limits: Administrator can set Pods, configmaps, services, persistentvolumeclaims, replicationcontrollers, secrets etc. limitation for namespace tenant.</a:t>
            </a:r>
          </a:p>
          <a:p>
            <a:endParaRPr lang="en-US" sz="1600" dirty="0"/>
          </a:p>
        </p:txBody>
      </p:sp>
      <p:sp>
        <p:nvSpPr>
          <p:cNvPr id="48" name="Can 47">
            <a:extLst>
              <a:ext uri="{FF2B5EF4-FFF2-40B4-BE49-F238E27FC236}">
                <a16:creationId xmlns:a16="http://schemas.microsoft.com/office/drawing/2014/main" id="{51723D44-57A6-D443-8343-E1B5EA5F9F01}"/>
              </a:ext>
            </a:extLst>
          </p:cNvPr>
          <p:cNvSpPr/>
          <p:nvPr/>
        </p:nvSpPr>
        <p:spPr>
          <a:xfrm>
            <a:off x="6877451" y="2732646"/>
            <a:ext cx="1028566" cy="5685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Total   </a:t>
            </a:r>
          </a:p>
          <a:p>
            <a:pPr algn="ctr"/>
            <a:r>
              <a:rPr lang="en-US" sz="1200" b="1" dirty="0"/>
              <a:t>Resources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BA1C7A82-D2AF-9D40-A702-E8D4971C3805}"/>
              </a:ext>
            </a:extLst>
          </p:cNvPr>
          <p:cNvCxnSpPr>
            <a:cxnSpLocks/>
            <a:stCxn id="7" idx="3"/>
            <a:endCxn id="48" idx="1"/>
          </p:cNvCxnSpPr>
          <p:nvPr/>
        </p:nvCxnSpPr>
        <p:spPr>
          <a:xfrm>
            <a:off x="6026043" y="2513384"/>
            <a:ext cx="1365691" cy="219262"/>
          </a:xfrm>
          <a:prstGeom prst="bentConnector2">
            <a:avLst/>
          </a:prstGeom>
          <a:ln w="28575">
            <a:solidFill>
              <a:srgbClr val="0E6D4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AB8140A-A438-0747-A720-1218D0D7D03C}"/>
              </a:ext>
            </a:extLst>
          </p:cNvPr>
          <p:cNvCxnSpPr>
            <a:cxnSpLocks/>
            <a:stCxn id="48" idx="3"/>
            <a:endCxn id="42" idx="3"/>
          </p:cNvCxnSpPr>
          <p:nvPr/>
        </p:nvCxnSpPr>
        <p:spPr>
          <a:xfrm rot="5400000">
            <a:off x="6067319" y="3040689"/>
            <a:ext cx="1063864" cy="1584966"/>
          </a:xfrm>
          <a:prstGeom prst="bent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9D4BDF3-AA8B-DD4A-817E-AB972B0717F4}"/>
              </a:ext>
            </a:extLst>
          </p:cNvPr>
          <p:cNvSpPr txBox="1"/>
          <p:nvPr/>
        </p:nvSpPr>
        <p:spPr>
          <a:xfrm>
            <a:off x="5915136" y="4134271"/>
            <a:ext cx="1368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Resource </a:t>
            </a:r>
          </a:p>
          <a:p>
            <a:pPr algn="ctr"/>
            <a:r>
              <a:rPr lang="en-US" sz="1200" b="1" dirty="0"/>
              <a:t>Allocation</a:t>
            </a:r>
          </a:p>
        </p:txBody>
      </p:sp>
      <p:sp>
        <p:nvSpPr>
          <p:cNvPr id="60" name="타원 8">
            <a:extLst>
              <a:ext uri="{FF2B5EF4-FFF2-40B4-BE49-F238E27FC236}">
                <a16:creationId xmlns:a16="http://schemas.microsoft.com/office/drawing/2014/main" id="{625B57AE-CA53-9D48-B710-F76AACEE7DC5}"/>
              </a:ext>
            </a:extLst>
          </p:cNvPr>
          <p:cNvSpPr/>
          <p:nvPr/>
        </p:nvSpPr>
        <p:spPr>
          <a:xfrm>
            <a:off x="3733756" y="2204864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8">
            <a:extLst>
              <a:ext uri="{FF2B5EF4-FFF2-40B4-BE49-F238E27FC236}">
                <a16:creationId xmlns:a16="http://schemas.microsoft.com/office/drawing/2014/main" id="{43E3BF47-09A0-B347-A55B-19A1045F00C9}"/>
              </a:ext>
            </a:extLst>
          </p:cNvPr>
          <p:cNvSpPr/>
          <p:nvPr/>
        </p:nvSpPr>
        <p:spPr>
          <a:xfrm>
            <a:off x="6772559" y="2691692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AE586B9-6ED9-E841-91C4-74CCBA159A25}"/>
              </a:ext>
            </a:extLst>
          </p:cNvPr>
          <p:cNvSpPr/>
          <p:nvPr/>
        </p:nvSpPr>
        <p:spPr>
          <a:xfrm>
            <a:off x="4057921" y="3302233"/>
            <a:ext cx="1748847" cy="450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User Role (1 ~ N )</a:t>
            </a:r>
          </a:p>
        </p:txBody>
      </p:sp>
      <p:sp>
        <p:nvSpPr>
          <p:cNvPr id="40" name="타원 8">
            <a:extLst>
              <a:ext uri="{FF2B5EF4-FFF2-40B4-BE49-F238E27FC236}">
                <a16:creationId xmlns:a16="http://schemas.microsoft.com/office/drawing/2014/main" id="{30DC157D-7FD2-E441-8FCF-D6DF89D9D375}"/>
              </a:ext>
            </a:extLst>
          </p:cNvPr>
          <p:cNvSpPr/>
          <p:nvPr/>
        </p:nvSpPr>
        <p:spPr>
          <a:xfrm>
            <a:off x="3953028" y="3277207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4193671-4550-8545-B610-F46D5E9B27F0}"/>
              </a:ext>
            </a:extLst>
          </p:cNvPr>
          <p:cNvCxnSpPr>
            <a:cxnSpLocks/>
            <a:stCxn id="35" idx="2"/>
            <a:endCxn id="42" idx="0"/>
          </p:cNvCxnSpPr>
          <p:nvPr/>
        </p:nvCxnSpPr>
        <p:spPr>
          <a:xfrm>
            <a:off x="4932345" y="3752328"/>
            <a:ext cx="0" cy="396752"/>
          </a:xfrm>
          <a:prstGeom prst="straightConnector1">
            <a:avLst/>
          </a:prstGeom>
          <a:ln w="28575">
            <a:solidFill>
              <a:srgbClr val="0E6D4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E55D6CE-6A41-E044-A628-20F5A21BD776}"/>
              </a:ext>
            </a:extLst>
          </p:cNvPr>
          <p:cNvSpPr/>
          <p:nvPr/>
        </p:nvSpPr>
        <p:spPr>
          <a:xfrm>
            <a:off x="4057921" y="4149080"/>
            <a:ext cx="1748847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Namespace</a:t>
            </a:r>
          </a:p>
        </p:txBody>
      </p:sp>
      <p:sp>
        <p:nvSpPr>
          <p:cNvPr id="44" name="타원 8">
            <a:extLst>
              <a:ext uri="{FF2B5EF4-FFF2-40B4-BE49-F238E27FC236}">
                <a16:creationId xmlns:a16="http://schemas.microsoft.com/office/drawing/2014/main" id="{2A61108E-4489-AA44-8924-9FD15E469276}"/>
              </a:ext>
            </a:extLst>
          </p:cNvPr>
          <p:cNvSpPr/>
          <p:nvPr/>
        </p:nvSpPr>
        <p:spPr>
          <a:xfrm>
            <a:off x="3953029" y="4106797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61E5F80-CBD8-1942-9573-2A5F07D5B135}"/>
              </a:ext>
            </a:extLst>
          </p:cNvPr>
          <p:cNvSpPr/>
          <p:nvPr/>
        </p:nvSpPr>
        <p:spPr>
          <a:xfrm>
            <a:off x="1884824" y="4959591"/>
            <a:ext cx="1484000" cy="37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/>
              <a:t>Resource Limits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FA1D29A-A4C1-3E4A-9ABE-F1323837CD96}"/>
              </a:ext>
            </a:extLst>
          </p:cNvPr>
          <p:cNvSpPr/>
          <p:nvPr/>
        </p:nvSpPr>
        <p:spPr>
          <a:xfrm>
            <a:off x="6490883" y="4959591"/>
            <a:ext cx="1702477" cy="37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Objects Limits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85917F-8D61-B54B-92E0-C2943737CCE9}"/>
              </a:ext>
            </a:extLst>
          </p:cNvPr>
          <p:cNvSpPr txBox="1"/>
          <p:nvPr/>
        </p:nvSpPr>
        <p:spPr>
          <a:xfrm>
            <a:off x="1732173" y="5733256"/>
            <a:ext cx="1789301" cy="646331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CPU</a:t>
            </a:r>
          </a:p>
          <a:p>
            <a:r>
              <a:rPr lang="en-US" sz="1200" dirty="0"/>
              <a:t>Memory</a:t>
            </a:r>
          </a:p>
          <a:p>
            <a:r>
              <a:rPr lang="en-US" sz="1200" dirty="0"/>
              <a:t>Storage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EB35F97-A9A2-E04F-B729-0231FAE28862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>
          <a:xfrm>
            <a:off x="2626824" y="5333491"/>
            <a:ext cx="0" cy="3997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3E18241-B08B-B542-98F4-A59F03673E62}"/>
              </a:ext>
            </a:extLst>
          </p:cNvPr>
          <p:cNvSpPr txBox="1"/>
          <p:nvPr/>
        </p:nvSpPr>
        <p:spPr>
          <a:xfrm>
            <a:off x="6421974" y="5602279"/>
            <a:ext cx="1840293" cy="120032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pods</a:t>
            </a:r>
          </a:p>
          <a:p>
            <a:r>
              <a:rPr lang="en-US" sz="1200" dirty="0"/>
              <a:t>configmaps</a:t>
            </a:r>
          </a:p>
          <a:p>
            <a:r>
              <a:rPr lang="en-US" sz="1200" dirty="0"/>
              <a:t>services</a:t>
            </a:r>
          </a:p>
          <a:p>
            <a:r>
              <a:rPr lang="en-US" sz="1200" dirty="0"/>
              <a:t>persistentvolumeclaims</a:t>
            </a:r>
          </a:p>
          <a:p>
            <a:r>
              <a:rPr lang="en-US" sz="1200" dirty="0"/>
              <a:t>secrets</a:t>
            </a:r>
          </a:p>
          <a:p>
            <a:r>
              <a:rPr lang="en-US" sz="1200" dirty="0" err="1"/>
              <a:t>etc</a:t>
            </a:r>
            <a:r>
              <a:rPr lang="en-US" sz="1200" dirty="0"/>
              <a:t> …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945A3F-B2EE-8148-95D0-4AB2001E0BE6}"/>
              </a:ext>
            </a:extLst>
          </p:cNvPr>
          <p:cNvCxnSpPr>
            <a:cxnSpLocks/>
            <a:stCxn id="52" idx="2"/>
            <a:endCxn id="55" idx="0"/>
          </p:cNvCxnSpPr>
          <p:nvPr/>
        </p:nvCxnSpPr>
        <p:spPr>
          <a:xfrm flipH="1">
            <a:off x="7342121" y="5333491"/>
            <a:ext cx="1" cy="2687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36B3FCB-F0AC-584E-88B3-EF54F95CDD9C}"/>
              </a:ext>
            </a:extLst>
          </p:cNvPr>
          <p:cNvCxnSpPr>
            <a:cxnSpLocks/>
            <a:stCxn id="42" idx="2"/>
            <a:endCxn id="51" idx="0"/>
          </p:cNvCxnSpPr>
          <p:nvPr/>
        </p:nvCxnSpPr>
        <p:spPr>
          <a:xfrm flipH="1">
            <a:off x="2626824" y="4581128"/>
            <a:ext cx="2305521" cy="378463"/>
          </a:xfrm>
          <a:prstGeom prst="straightConnector1">
            <a:avLst/>
          </a:prstGeom>
          <a:ln w="28575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35942A9-5DB0-6A45-9AA8-0AEB4382535D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>
            <a:off x="4932345" y="4581128"/>
            <a:ext cx="2409777" cy="378463"/>
          </a:xfrm>
          <a:prstGeom prst="straightConnector1">
            <a:avLst/>
          </a:prstGeom>
          <a:ln w="28575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8">
            <a:extLst>
              <a:ext uri="{FF2B5EF4-FFF2-40B4-BE49-F238E27FC236}">
                <a16:creationId xmlns:a16="http://schemas.microsoft.com/office/drawing/2014/main" id="{9FB54B5A-64C8-BD4A-B901-758AE8CDD2E1}"/>
              </a:ext>
            </a:extLst>
          </p:cNvPr>
          <p:cNvSpPr/>
          <p:nvPr/>
        </p:nvSpPr>
        <p:spPr>
          <a:xfrm>
            <a:off x="4809405" y="4545475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AA04BE0-3A35-734A-BD08-FECD778760B5}"/>
              </a:ext>
            </a:extLst>
          </p:cNvPr>
          <p:cNvCxnSpPr>
            <a:cxnSpLocks/>
            <a:stCxn id="35" idx="1"/>
            <a:endCxn id="28" idx="3"/>
          </p:cNvCxnSpPr>
          <p:nvPr/>
        </p:nvCxnSpPr>
        <p:spPr>
          <a:xfrm flipH="1" flipV="1">
            <a:off x="2877210" y="3526784"/>
            <a:ext cx="1180711" cy="497"/>
          </a:xfrm>
          <a:prstGeom prst="straightConnector1">
            <a:avLst/>
          </a:prstGeom>
          <a:ln w="28575">
            <a:solidFill>
              <a:srgbClr val="0E6D4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C21DBA2-C649-194D-9B4B-4CAF60562543}"/>
              </a:ext>
            </a:extLst>
          </p:cNvPr>
          <p:cNvSpPr/>
          <p:nvPr/>
        </p:nvSpPr>
        <p:spPr>
          <a:xfrm>
            <a:off x="1128363" y="3310760"/>
            <a:ext cx="1748847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UAA or 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</a:rPr>
              <a:t>Service Account</a:t>
            </a:r>
          </a:p>
        </p:txBody>
      </p:sp>
    </p:spTree>
    <p:extLst>
      <p:ext uri="{BB962C8B-B14F-4D97-AF65-F5344CB8AC3E}">
        <p14:creationId xmlns:p14="http://schemas.microsoft.com/office/powerpoint/2010/main" val="102819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2" y="91697"/>
            <a:ext cx="8725119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5. Kubo Quotas (2/4)</a:t>
            </a:r>
            <a:br>
              <a:rPr kumimoji="1" lang="en-US" altLang="ko-KR" dirty="0"/>
            </a:br>
            <a:r>
              <a:rPr kumimoji="1" lang="en-US" altLang="ko-KR" dirty="0"/>
              <a:t>  - Resource Quota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8390B3-28E9-A54C-9493-8DAE86BEEFFF}"/>
              </a:ext>
            </a:extLst>
          </p:cNvPr>
          <p:cNvSpPr txBox="1"/>
          <p:nvPr/>
        </p:nvSpPr>
        <p:spPr>
          <a:xfrm>
            <a:off x="1164712" y="1518972"/>
            <a:ext cx="2569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$ kubectl create –f resource-</a:t>
            </a:r>
            <a:r>
              <a:rPr lang="en-US" altLang="ko-KR" sz="1100" dirty="0" err="1"/>
              <a:t>limit.yml</a:t>
            </a:r>
            <a:endParaRPr lang="en-US" altLang="ko-KR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508C15-8E2C-9646-874C-E1735E180AA5}"/>
              </a:ext>
            </a:extLst>
          </p:cNvPr>
          <p:cNvSpPr txBox="1"/>
          <p:nvPr/>
        </p:nvSpPr>
        <p:spPr>
          <a:xfrm>
            <a:off x="931814" y="913344"/>
            <a:ext cx="7848872" cy="2616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Note: Please Create Namespace and Role before creating Resource Quota by following 4. Kubo Roles Section.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19197B3-7CD9-8B4F-976B-B3C9B9C12965}"/>
              </a:ext>
            </a:extLst>
          </p:cNvPr>
          <p:cNvSpPr txBox="1"/>
          <p:nvPr/>
        </p:nvSpPr>
        <p:spPr>
          <a:xfrm>
            <a:off x="4126777" y="1960298"/>
            <a:ext cx="6010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Resource Limits:</a:t>
            </a:r>
            <a:r>
              <a:rPr lang="en-US" altLang="ko-KR" sz="1200" dirty="0"/>
              <a:t> </a:t>
            </a:r>
            <a:r>
              <a:rPr lang="en-US" sz="1200" dirty="0"/>
              <a:t>Administrator can set CPU, Memory and storage limitation for    namespace tenant.</a:t>
            </a:r>
            <a:r>
              <a:rPr lang="en-US" altLang="ko-KR" sz="1200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1BEB89-AD24-0D48-8055-B01EFD97B221}"/>
              </a:ext>
            </a:extLst>
          </p:cNvPr>
          <p:cNvSpPr txBox="1"/>
          <p:nvPr/>
        </p:nvSpPr>
        <p:spPr>
          <a:xfrm>
            <a:off x="992560" y="1276022"/>
            <a:ext cx="1945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 Create Resource Limits</a:t>
            </a:r>
            <a:endParaRPr lang="ko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35F748-D244-EB42-9940-EB1881D22F1F}"/>
              </a:ext>
            </a:extLst>
          </p:cNvPr>
          <p:cNvSpPr txBox="1"/>
          <p:nvPr/>
        </p:nvSpPr>
        <p:spPr>
          <a:xfrm>
            <a:off x="1406329" y="1935123"/>
            <a:ext cx="2520280" cy="1892826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err="1"/>
              <a:t>apiVersion</a:t>
            </a:r>
            <a:r>
              <a:rPr lang="en-US" altLang="ko-KR" sz="900" dirty="0"/>
              <a:t>: v1</a:t>
            </a:r>
          </a:p>
          <a:p>
            <a:r>
              <a:rPr lang="en-US" altLang="ko-KR" sz="900" dirty="0"/>
              <a:t>kind: </a:t>
            </a:r>
            <a:r>
              <a:rPr lang="en-US" altLang="ko-KR" sz="900" dirty="0" err="1"/>
              <a:t>ResourceQuota</a:t>
            </a:r>
            <a:endParaRPr lang="en-US" altLang="ko-KR" sz="900" dirty="0"/>
          </a:p>
          <a:p>
            <a:r>
              <a:rPr lang="en-US" altLang="ko-KR" sz="900" dirty="0"/>
              <a:t>metadata:</a:t>
            </a:r>
          </a:p>
          <a:p>
            <a:r>
              <a:rPr lang="en-US" altLang="ko-KR" sz="900" dirty="0"/>
              <a:t>  name: compute-quota</a:t>
            </a:r>
          </a:p>
          <a:p>
            <a:r>
              <a:rPr lang="en-US" altLang="ko-KR" sz="900" dirty="0"/>
              <a:t>  namespace: tenant</a:t>
            </a:r>
          </a:p>
          <a:p>
            <a:r>
              <a:rPr lang="en-US" altLang="ko-KR" sz="900" dirty="0"/>
              <a:t>spec:</a:t>
            </a:r>
          </a:p>
          <a:p>
            <a:r>
              <a:rPr lang="en-US" altLang="ko-KR" sz="900" dirty="0"/>
              <a:t>  hard:</a:t>
            </a:r>
          </a:p>
          <a:p>
            <a:r>
              <a:rPr lang="en-US" altLang="ko-KR" sz="900" dirty="0"/>
              <a:t>    pods: “4”</a:t>
            </a:r>
          </a:p>
          <a:p>
            <a:r>
              <a:rPr lang="en-US" altLang="ko-KR" sz="900" dirty="0"/>
              <a:t>    </a:t>
            </a:r>
            <a:r>
              <a:rPr lang="en-US" altLang="ko-KR" sz="900" dirty="0" err="1"/>
              <a:t>requests.cpu</a:t>
            </a:r>
            <a:r>
              <a:rPr lang="en-US" altLang="ko-KR" sz="900" dirty="0"/>
              <a:t>: "1"</a:t>
            </a:r>
          </a:p>
          <a:p>
            <a:r>
              <a:rPr lang="en-US" altLang="ko-KR" sz="900" dirty="0"/>
              <a:t>    </a:t>
            </a:r>
            <a:r>
              <a:rPr lang="en-US" altLang="ko-KR" sz="900" dirty="0" err="1"/>
              <a:t>requests.memory</a:t>
            </a:r>
            <a:r>
              <a:rPr lang="en-US" altLang="ko-KR" sz="900" dirty="0"/>
              <a:t>: 1Gi</a:t>
            </a:r>
          </a:p>
          <a:p>
            <a:r>
              <a:rPr lang="en-US" altLang="ko-KR" sz="900" dirty="0"/>
              <a:t>    </a:t>
            </a:r>
            <a:r>
              <a:rPr lang="en-US" altLang="ko-KR" sz="900" dirty="0" err="1"/>
              <a:t>limits.cpu</a:t>
            </a:r>
            <a:r>
              <a:rPr lang="en-US" altLang="ko-KR" sz="900" dirty="0"/>
              <a:t>: "2"</a:t>
            </a:r>
          </a:p>
          <a:p>
            <a:r>
              <a:rPr lang="en-US" altLang="ko-KR" sz="900" dirty="0"/>
              <a:t>    </a:t>
            </a:r>
            <a:r>
              <a:rPr lang="en-US" altLang="ko-KR" sz="900" dirty="0" err="1"/>
              <a:t>limits.memory</a:t>
            </a:r>
            <a:r>
              <a:rPr lang="en-US" altLang="ko-KR" sz="900" dirty="0"/>
              <a:t>: 2Gi</a:t>
            </a:r>
          </a:p>
          <a:p>
            <a:endParaRPr lang="en-US" altLang="ko-KR" sz="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B2CE2-8D29-7449-9BC8-DA9D43B26C7E}"/>
              </a:ext>
            </a:extLst>
          </p:cNvPr>
          <p:cNvSpPr txBox="1"/>
          <p:nvPr/>
        </p:nvSpPr>
        <p:spPr>
          <a:xfrm>
            <a:off x="2000672" y="1695474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resource-</a:t>
            </a:r>
            <a:r>
              <a:rPr lang="en-US" altLang="ko-KR" sz="1000" dirty="0" err="1"/>
              <a:t>limit.yml</a:t>
            </a:r>
            <a:endParaRPr lang="ko-KR" altLang="en-US" sz="1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0A30A2C-9660-8048-AB22-93A520BEE12D}"/>
              </a:ext>
            </a:extLst>
          </p:cNvPr>
          <p:cNvSpPr txBox="1"/>
          <p:nvPr/>
        </p:nvSpPr>
        <p:spPr>
          <a:xfrm>
            <a:off x="1538190" y="2797988"/>
            <a:ext cx="1400031" cy="883334"/>
          </a:xfrm>
          <a:prstGeom prst="rect">
            <a:avLst/>
          </a:prstGeom>
          <a:noFill/>
          <a:ln w="12700">
            <a:solidFill>
              <a:srgbClr val="7030A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5E0198-F273-5340-96C5-5C6DA3F8926A}"/>
              </a:ext>
            </a:extLst>
          </p:cNvPr>
          <p:cNvSpPr txBox="1"/>
          <p:nvPr/>
        </p:nvSpPr>
        <p:spPr>
          <a:xfrm>
            <a:off x="1562625" y="2548470"/>
            <a:ext cx="1051984" cy="105097"/>
          </a:xfrm>
          <a:prstGeom prst="rect">
            <a:avLst/>
          </a:prstGeom>
          <a:noFill/>
          <a:ln w="12700">
            <a:solidFill>
              <a:srgbClr val="7030A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8D85E1-77F6-E645-B6C0-B8F464DEF162}"/>
              </a:ext>
            </a:extLst>
          </p:cNvPr>
          <p:cNvSpPr txBox="1"/>
          <p:nvPr/>
        </p:nvSpPr>
        <p:spPr>
          <a:xfrm>
            <a:off x="1164712" y="4066835"/>
            <a:ext cx="24208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$ kubectl create –f object-</a:t>
            </a:r>
            <a:r>
              <a:rPr lang="en-US" altLang="ko-KR" sz="1100" dirty="0" err="1"/>
              <a:t>limit.yml</a:t>
            </a:r>
            <a:endParaRPr lang="en-US" altLang="ko-KR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3AB0AA-E5A0-8E43-8EC6-C08D50C96F6B}"/>
              </a:ext>
            </a:extLst>
          </p:cNvPr>
          <p:cNvSpPr txBox="1"/>
          <p:nvPr/>
        </p:nvSpPr>
        <p:spPr>
          <a:xfrm>
            <a:off x="992560" y="3823885"/>
            <a:ext cx="1774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2. Create Object Limits</a:t>
            </a:r>
            <a:endParaRPr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78C483-1065-5742-9FB6-E39B07432255}"/>
              </a:ext>
            </a:extLst>
          </p:cNvPr>
          <p:cNvSpPr txBox="1"/>
          <p:nvPr/>
        </p:nvSpPr>
        <p:spPr>
          <a:xfrm>
            <a:off x="1406329" y="4482986"/>
            <a:ext cx="2520280" cy="203132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err="1"/>
              <a:t>apiVersion</a:t>
            </a:r>
            <a:r>
              <a:rPr lang="en-US" altLang="ko-KR" sz="900" dirty="0"/>
              <a:t>: v1</a:t>
            </a:r>
          </a:p>
          <a:p>
            <a:r>
              <a:rPr lang="en-US" altLang="ko-KR" sz="900" dirty="0"/>
              <a:t>kind: </a:t>
            </a:r>
            <a:r>
              <a:rPr lang="en-US" altLang="ko-KR" sz="900" dirty="0" err="1"/>
              <a:t>ResourceQuota</a:t>
            </a:r>
            <a:endParaRPr lang="en-US" altLang="ko-KR" sz="900" dirty="0"/>
          </a:p>
          <a:p>
            <a:r>
              <a:rPr lang="en-US" altLang="ko-KR" sz="900" dirty="0"/>
              <a:t>metadata:</a:t>
            </a:r>
          </a:p>
          <a:p>
            <a:r>
              <a:rPr lang="en-US" altLang="ko-KR" sz="900" dirty="0"/>
              <a:t>  name: object-quota</a:t>
            </a:r>
          </a:p>
          <a:p>
            <a:r>
              <a:rPr lang="en-US" altLang="ko-KR" sz="900" dirty="0"/>
              <a:t>  namespace: tenant</a:t>
            </a:r>
          </a:p>
          <a:p>
            <a:r>
              <a:rPr lang="en-US" altLang="ko-KR" sz="900" dirty="0"/>
              <a:t>spec:</a:t>
            </a:r>
          </a:p>
          <a:p>
            <a:r>
              <a:rPr lang="en-US" altLang="ko-KR" sz="900" dirty="0"/>
              <a:t>  hard:</a:t>
            </a:r>
          </a:p>
          <a:p>
            <a:r>
              <a:rPr lang="en-US" altLang="ko-KR" sz="900" dirty="0"/>
              <a:t>    configmaps: "10"</a:t>
            </a:r>
          </a:p>
          <a:p>
            <a:r>
              <a:rPr lang="en-US" altLang="ko-KR" sz="900" dirty="0"/>
              <a:t>    persistentvolumeclaims: "4"</a:t>
            </a:r>
          </a:p>
          <a:p>
            <a:r>
              <a:rPr lang="en-US" altLang="ko-KR" sz="900" dirty="0"/>
              <a:t>    replicationcontrollers: "20"</a:t>
            </a:r>
          </a:p>
          <a:p>
            <a:r>
              <a:rPr lang="en-US" altLang="ko-KR" sz="900" dirty="0"/>
              <a:t>    secrets: "10"</a:t>
            </a:r>
          </a:p>
          <a:p>
            <a:r>
              <a:rPr lang="en-US" altLang="ko-KR" sz="900" dirty="0"/>
              <a:t>    services: "10"</a:t>
            </a:r>
          </a:p>
          <a:p>
            <a:r>
              <a:rPr lang="en-US" altLang="ko-KR" sz="900" dirty="0"/>
              <a:t>    </a:t>
            </a:r>
            <a:r>
              <a:rPr lang="en-US" altLang="ko-KR" sz="900" dirty="0" err="1"/>
              <a:t>services.loadbalancers</a:t>
            </a:r>
            <a:r>
              <a:rPr lang="en-US" altLang="ko-KR" sz="900" dirty="0"/>
              <a:t>: "2"</a:t>
            </a:r>
          </a:p>
          <a:p>
            <a:endParaRPr lang="en-US" altLang="ko-KR" sz="9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AB075B-5895-5F47-87AB-0B1376DB32B9}"/>
              </a:ext>
            </a:extLst>
          </p:cNvPr>
          <p:cNvSpPr txBox="1"/>
          <p:nvPr/>
        </p:nvSpPr>
        <p:spPr>
          <a:xfrm>
            <a:off x="2000672" y="4243337"/>
            <a:ext cx="10871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object-</a:t>
            </a:r>
            <a:r>
              <a:rPr lang="en-US" altLang="ko-KR" sz="1000" dirty="0" err="1"/>
              <a:t>limit.yml</a:t>
            </a:r>
            <a:endParaRPr lang="ko-KR" alt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145CDC-E991-9B48-87E9-8CCA28F15898}"/>
              </a:ext>
            </a:extLst>
          </p:cNvPr>
          <p:cNvSpPr txBox="1"/>
          <p:nvPr/>
        </p:nvSpPr>
        <p:spPr>
          <a:xfrm>
            <a:off x="3944689" y="4720757"/>
            <a:ext cx="6010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Object Limits:</a:t>
            </a:r>
            <a:r>
              <a:rPr lang="en-US" altLang="ko-KR" sz="1200" dirty="0"/>
              <a:t> </a:t>
            </a:r>
            <a:r>
              <a:rPr lang="en-US" sz="1200" dirty="0"/>
              <a:t>Administrator can set Pods, configmaps, services, persistentvolumeclaims, replicationcontrollers, secrets etc. limitation for namespace tenant.</a:t>
            </a:r>
          </a:p>
          <a:p>
            <a:r>
              <a:rPr lang="en-US" altLang="ko-KR" sz="1200" dirty="0"/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196DAC-73C4-1A48-B4E4-10968F15C2F1}"/>
              </a:ext>
            </a:extLst>
          </p:cNvPr>
          <p:cNvSpPr txBox="1"/>
          <p:nvPr/>
        </p:nvSpPr>
        <p:spPr>
          <a:xfrm>
            <a:off x="1540971" y="5103583"/>
            <a:ext cx="1073638" cy="107218"/>
          </a:xfrm>
          <a:prstGeom prst="rect">
            <a:avLst/>
          </a:prstGeom>
          <a:noFill/>
          <a:ln w="12700">
            <a:solidFill>
              <a:srgbClr val="7030A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7FA9B1C-212A-6840-A187-0A95422F1099}"/>
              </a:ext>
            </a:extLst>
          </p:cNvPr>
          <p:cNvSpPr txBox="1"/>
          <p:nvPr/>
        </p:nvSpPr>
        <p:spPr>
          <a:xfrm>
            <a:off x="1554954" y="5349116"/>
            <a:ext cx="1597846" cy="1022632"/>
          </a:xfrm>
          <a:prstGeom prst="rect">
            <a:avLst/>
          </a:prstGeom>
          <a:noFill/>
          <a:ln w="12700">
            <a:solidFill>
              <a:srgbClr val="7030A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5EC360-2B52-864B-96A2-6CAC197CB85B}"/>
              </a:ext>
            </a:extLst>
          </p:cNvPr>
          <p:cNvSpPr txBox="1"/>
          <p:nvPr/>
        </p:nvSpPr>
        <p:spPr>
          <a:xfrm>
            <a:off x="1460612" y="2139963"/>
            <a:ext cx="1152000" cy="113285"/>
          </a:xfrm>
          <a:prstGeom prst="rect">
            <a:avLst/>
          </a:prstGeom>
          <a:noFill/>
          <a:ln w="12700">
            <a:solidFill>
              <a:srgbClr val="7030A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A10340-BBE4-4945-B705-84D670080EB2}"/>
              </a:ext>
            </a:extLst>
          </p:cNvPr>
          <p:cNvSpPr txBox="1"/>
          <p:nvPr/>
        </p:nvSpPr>
        <p:spPr>
          <a:xfrm>
            <a:off x="1478261" y="4684242"/>
            <a:ext cx="1152000" cy="113285"/>
          </a:xfrm>
          <a:prstGeom prst="rect">
            <a:avLst/>
          </a:prstGeom>
          <a:noFill/>
          <a:ln w="12700">
            <a:solidFill>
              <a:srgbClr val="7030A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716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2" y="91697"/>
            <a:ext cx="8725119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5. Kubo Quotas (3/4)</a:t>
            </a:r>
            <a:br>
              <a:rPr kumimoji="1" lang="en-US" altLang="ko-KR" dirty="0"/>
            </a:br>
            <a:r>
              <a:rPr kumimoji="1" lang="en-US" altLang="ko-KR" dirty="0"/>
              <a:t>  - Resource Quota Deployment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8390B3-28E9-A54C-9493-8DAE86BEEFFF}"/>
              </a:ext>
            </a:extLst>
          </p:cNvPr>
          <p:cNvSpPr txBox="1"/>
          <p:nvPr/>
        </p:nvSpPr>
        <p:spPr>
          <a:xfrm>
            <a:off x="1164712" y="1518972"/>
            <a:ext cx="3272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$ kubectl create –f deployment-with-</a:t>
            </a:r>
            <a:r>
              <a:rPr lang="en-US" altLang="ko-KR" sz="1100" dirty="0" err="1"/>
              <a:t>quotas.yml</a:t>
            </a:r>
            <a:endParaRPr lang="en-US" altLang="ko-KR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508C15-8E2C-9646-874C-E1735E180AA5}"/>
              </a:ext>
            </a:extLst>
          </p:cNvPr>
          <p:cNvSpPr txBox="1"/>
          <p:nvPr/>
        </p:nvSpPr>
        <p:spPr>
          <a:xfrm>
            <a:off x="931814" y="913344"/>
            <a:ext cx="7848872" cy="2616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Note: Please Create resource-limit and object-limit by following 5. Kubo Quotas </a:t>
            </a:r>
            <a:r>
              <a:rPr lang="en-US" sz="1100" dirty="0">
                <a:solidFill>
                  <a:srgbClr val="FF0000"/>
                </a:solidFill>
                <a:sym typeface="Wingdings" pitchFamily="2" charset="2"/>
              </a:rPr>
              <a:t> Resource Quota Section</a:t>
            </a:r>
            <a:r>
              <a:rPr lang="en-US" sz="11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1BEB89-AD24-0D48-8055-B01EFD97B221}"/>
              </a:ext>
            </a:extLst>
          </p:cNvPr>
          <p:cNvSpPr txBox="1"/>
          <p:nvPr/>
        </p:nvSpPr>
        <p:spPr>
          <a:xfrm>
            <a:off x="992560" y="1276022"/>
            <a:ext cx="2571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 Create deployment with quotas</a:t>
            </a:r>
            <a:endParaRPr lang="ko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35F748-D244-EB42-9940-EB1881D22F1F}"/>
              </a:ext>
            </a:extLst>
          </p:cNvPr>
          <p:cNvSpPr txBox="1"/>
          <p:nvPr/>
        </p:nvSpPr>
        <p:spPr>
          <a:xfrm>
            <a:off x="1280592" y="1906567"/>
            <a:ext cx="2520280" cy="393954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apiVersion</a:t>
            </a:r>
            <a:r>
              <a:rPr lang="en-US" altLang="ko-KR" sz="1000" dirty="0"/>
              <a:t>: extensions/v1beta1</a:t>
            </a:r>
          </a:p>
          <a:p>
            <a:r>
              <a:rPr lang="en-US" altLang="ko-KR" sz="1000" dirty="0"/>
              <a:t>kind: Deployment</a:t>
            </a:r>
          </a:p>
          <a:p>
            <a:r>
              <a:rPr lang="en-US" altLang="ko-KR" sz="1000" dirty="0"/>
              <a:t>metadata:</a:t>
            </a:r>
          </a:p>
          <a:p>
            <a:r>
              <a:rPr lang="en-US" altLang="ko-KR" sz="1000" dirty="0"/>
              <a:t>  name: </a:t>
            </a:r>
            <a:r>
              <a:rPr lang="en-US" altLang="ko-KR" sz="1000" dirty="0" err="1"/>
              <a:t>helloworld</a:t>
            </a:r>
            <a:r>
              <a:rPr lang="en-US" altLang="ko-KR" sz="1000" dirty="0"/>
              <a:t>-deployment</a:t>
            </a:r>
          </a:p>
          <a:p>
            <a:r>
              <a:rPr lang="en-US" altLang="ko-KR" sz="1000" dirty="0"/>
              <a:t>  namespace: tenant</a:t>
            </a:r>
          </a:p>
          <a:p>
            <a:r>
              <a:rPr lang="en-US" altLang="ko-KR" sz="1000" dirty="0"/>
              <a:t>spec:</a:t>
            </a:r>
          </a:p>
          <a:p>
            <a:r>
              <a:rPr lang="en-US" altLang="ko-KR" sz="1000" dirty="0"/>
              <a:t>  replicas: 3</a:t>
            </a:r>
          </a:p>
          <a:p>
            <a:r>
              <a:rPr lang="en-US" altLang="ko-KR" sz="1000" dirty="0"/>
              <a:t>  template:</a:t>
            </a:r>
          </a:p>
          <a:p>
            <a:r>
              <a:rPr lang="en-US" altLang="ko-KR" sz="1000" dirty="0"/>
              <a:t>    metadata:</a:t>
            </a:r>
          </a:p>
          <a:p>
            <a:r>
              <a:rPr lang="en-US" altLang="ko-KR" sz="1000" dirty="0"/>
              <a:t>      labels:</a:t>
            </a:r>
          </a:p>
          <a:p>
            <a:r>
              <a:rPr lang="en-US" altLang="ko-KR" sz="1000" dirty="0"/>
              <a:t>        app: </a:t>
            </a:r>
            <a:r>
              <a:rPr lang="en-US" altLang="ko-KR" sz="1000" dirty="0" err="1"/>
              <a:t>helloworld</a:t>
            </a:r>
            <a:endParaRPr lang="en-US" altLang="ko-KR" sz="1000" dirty="0"/>
          </a:p>
          <a:p>
            <a:r>
              <a:rPr lang="en-US" altLang="ko-KR" sz="1000" dirty="0"/>
              <a:t>    spec:</a:t>
            </a:r>
          </a:p>
          <a:p>
            <a:r>
              <a:rPr lang="en-US" altLang="ko-KR" sz="1000" dirty="0"/>
              <a:t>      containers:</a:t>
            </a:r>
          </a:p>
          <a:p>
            <a:r>
              <a:rPr lang="en-US" altLang="ko-KR" sz="1000" dirty="0"/>
              <a:t>      - name: k8s-demo</a:t>
            </a:r>
          </a:p>
          <a:p>
            <a:r>
              <a:rPr lang="en-US" altLang="ko-KR" sz="1000" dirty="0"/>
              <a:t>        image: </a:t>
            </a:r>
            <a:r>
              <a:rPr lang="en-US" altLang="ko-KR" sz="1000" dirty="0" err="1"/>
              <a:t>wardviaene</a:t>
            </a:r>
            <a:r>
              <a:rPr lang="en-US" altLang="ko-KR" sz="1000" dirty="0"/>
              <a:t>/k8s-demo</a:t>
            </a:r>
          </a:p>
          <a:p>
            <a:r>
              <a:rPr lang="en-US" altLang="ko-KR" sz="1000" dirty="0"/>
              <a:t>        ports:</a:t>
            </a:r>
          </a:p>
          <a:p>
            <a:r>
              <a:rPr lang="en-US" altLang="ko-KR" sz="1000" dirty="0"/>
              <a:t>        - name: </a:t>
            </a:r>
            <a:r>
              <a:rPr lang="en-US" altLang="ko-KR" sz="1000" dirty="0" err="1"/>
              <a:t>nodejs</a:t>
            </a:r>
            <a:r>
              <a:rPr lang="en-US" altLang="ko-KR" sz="1000" dirty="0"/>
              <a:t>-port</a:t>
            </a:r>
          </a:p>
          <a:p>
            <a:r>
              <a:rPr lang="en-US" altLang="ko-KR" sz="1000" dirty="0"/>
              <a:t>          </a:t>
            </a:r>
            <a:r>
              <a:rPr lang="en-US" altLang="ko-KR" sz="1000" dirty="0" err="1"/>
              <a:t>containerPort</a:t>
            </a:r>
            <a:r>
              <a:rPr lang="en-US" altLang="ko-KR" sz="1000" dirty="0"/>
              <a:t>: 3000</a:t>
            </a:r>
          </a:p>
          <a:p>
            <a:r>
              <a:rPr lang="en-US" altLang="ko-KR" sz="1000" dirty="0"/>
              <a:t>        resources:</a:t>
            </a:r>
          </a:p>
          <a:p>
            <a:r>
              <a:rPr lang="en-US" altLang="ko-KR" sz="1000" dirty="0"/>
              <a:t>          requests:</a:t>
            </a:r>
          </a:p>
          <a:p>
            <a:r>
              <a:rPr lang="en-US" altLang="ko-KR" sz="1000" dirty="0"/>
              <a:t>            </a:t>
            </a:r>
            <a:r>
              <a:rPr lang="en-US" altLang="ko-KR" sz="1000" dirty="0" err="1"/>
              <a:t>cpu</a:t>
            </a:r>
            <a:r>
              <a:rPr lang="en-US" altLang="ko-KR" sz="1000" dirty="0"/>
              <a:t>: 200m</a:t>
            </a:r>
          </a:p>
          <a:p>
            <a:r>
              <a:rPr lang="en-US" altLang="ko-KR" sz="1000" dirty="0"/>
              <a:t>            memory: 0.5Gi</a:t>
            </a:r>
          </a:p>
          <a:p>
            <a:r>
              <a:rPr lang="en-US" altLang="ko-KR" sz="1000" dirty="0"/>
              <a:t>          limits:</a:t>
            </a:r>
          </a:p>
          <a:p>
            <a:r>
              <a:rPr lang="en-US" altLang="ko-KR" sz="1000" dirty="0"/>
              <a:t>            </a:t>
            </a:r>
            <a:r>
              <a:rPr lang="en-US" altLang="ko-KR" sz="1000" dirty="0" err="1"/>
              <a:t>cpu</a:t>
            </a:r>
            <a:r>
              <a:rPr lang="en-US" altLang="ko-KR" sz="1000" dirty="0"/>
              <a:t>: 400m</a:t>
            </a:r>
          </a:p>
          <a:p>
            <a:r>
              <a:rPr lang="en-US" altLang="ko-KR" sz="1000" dirty="0"/>
              <a:t>            memory: 1Gi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B2CE2-8D29-7449-9BC8-DA9D43B26C7E}"/>
              </a:ext>
            </a:extLst>
          </p:cNvPr>
          <p:cNvSpPr txBox="1"/>
          <p:nvPr/>
        </p:nvSpPr>
        <p:spPr>
          <a:xfrm>
            <a:off x="1610028" y="1711742"/>
            <a:ext cx="18614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deployment-with-</a:t>
            </a:r>
            <a:r>
              <a:rPr lang="en-US" altLang="ko-KR" sz="1000" dirty="0" err="1"/>
              <a:t>quotas.yml</a:t>
            </a:r>
            <a:endParaRPr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E3E18E-A6CD-9C49-9C23-C9D30CD83E6C}"/>
              </a:ext>
            </a:extLst>
          </p:cNvPr>
          <p:cNvSpPr txBox="1"/>
          <p:nvPr/>
        </p:nvSpPr>
        <p:spPr>
          <a:xfrm>
            <a:off x="1439398" y="2580018"/>
            <a:ext cx="1137338" cy="128902"/>
          </a:xfrm>
          <a:prstGeom prst="rect">
            <a:avLst/>
          </a:prstGeom>
          <a:noFill/>
          <a:ln w="12700">
            <a:solidFill>
              <a:srgbClr val="7030A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18349D-5901-FC4E-8894-CA72FF1ACB94}"/>
              </a:ext>
            </a:extLst>
          </p:cNvPr>
          <p:cNvSpPr txBox="1"/>
          <p:nvPr/>
        </p:nvSpPr>
        <p:spPr>
          <a:xfrm>
            <a:off x="3953533" y="2009206"/>
            <a:ext cx="6010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v"/>
            </a:pPr>
            <a:r>
              <a:rPr lang="en-US" sz="1200" dirty="0"/>
              <a:t>Each container can specify request capacity and capacity limits.</a:t>
            </a:r>
            <a:r>
              <a:rPr lang="en-US" altLang="ko-KR" sz="1200" dirty="0"/>
              <a:t> </a:t>
            </a:r>
          </a:p>
          <a:p>
            <a:pPr marL="171450" indent="-171450">
              <a:buFont typeface="Wingdings" pitchFamily="2" charset="2"/>
              <a:buChar char="v"/>
            </a:pPr>
            <a:r>
              <a:rPr lang="en-US" altLang="ko-KR" sz="1200" b="1" dirty="0"/>
              <a:t>Request capacity</a:t>
            </a:r>
            <a:r>
              <a:rPr lang="en-US" altLang="ko-KR" sz="1200" dirty="0"/>
              <a:t> is an explicit requests for resources, we can this it as </a:t>
            </a:r>
            <a:r>
              <a:rPr lang="en-US" altLang="ko-KR" sz="1200" b="1" dirty="0"/>
              <a:t>minimum amount of resource the pod needs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Wingdings" pitchFamily="2" charset="2"/>
              <a:buChar char="v"/>
            </a:pPr>
            <a:r>
              <a:rPr lang="en-US" altLang="ko-KR" sz="1200" b="1" dirty="0"/>
              <a:t>Resource limit</a:t>
            </a:r>
            <a:r>
              <a:rPr lang="en-US" altLang="ko-KR" sz="1200" dirty="0"/>
              <a:t> is a limit imposed to the container, it means the </a:t>
            </a:r>
            <a:r>
              <a:rPr lang="en-US" altLang="ko-KR" sz="1200" b="1" dirty="0"/>
              <a:t>container will not be able to utilize more resources than specified</a:t>
            </a:r>
            <a:r>
              <a:rPr lang="en-US" altLang="ko-KR" sz="1200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9732CD-93F1-8642-A160-B881F4D2A27A}"/>
              </a:ext>
            </a:extLst>
          </p:cNvPr>
          <p:cNvSpPr txBox="1"/>
          <p:nvPr/>
        </p:nvSpPr>
        <p:spPr>
          <a:xfrm>
            <a:off x="3958807" y="3140968"/>
            <a:ext cx="601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v"/>
            </a:pPr>
            <a:r>
              <a:rPr lang="en-US" altLang="ko-KR" sz="1200" dirty="0"/>
              <a:t>You run a deployment with a pod with a CPU resource request of 200m.</a:t>
            </a:r>
          </a:p>
          <a:p>
            <a:pPr marL="171450" indent="-171450">
              <a:buFont typeface="Wingdings" pitchFamily="2" charset="2"/>
              <a:buChar char="v"/>
            </a:pPr>
            <a:r>
              <a:rPr lang="en-US" altLang="ko-KR" sz="1200" dirty="0"/>
              <a:t>Here 200m = 200 </a:t>
            </a:r>
            <a:r>
              <a:rPr lang="en-US" altLang="ko-KR" sz="1200" dirty="0" err="1"/>
              <a:t>millicpu</a:t>
            </a:r>
            <a:r>
              <a:rPr lang="en-US" altLang="ko-KR" sz="1200" dirty="0"/>
              <a:t> (also known as 200 </a:t>
            </a:r>
            <a:r>
              <a:rPr lang="en-US" altLang="ko-KR" sz="1200" dirty="0" err="1"/>
              <a:t>millicores</a:t>
            </a:r>
            <a:r>
              <a:rPr lang="en-US" altLang="ko-KR" sz="1200" dirty="0"/>
              <a:t>). 200m = 0.2 which is 20% of a CPU core of a running worker nodes. For example if you have 2 Cores, it’s still 20% usage from our total cores.</a:t>
            </a:r>
          </a:p>
          <a:p>
            <a:pPr marL="171450" indent="-171450">
              <a:buFont typeface="Wingdings" pitchFamily="2" charset="2"/>
              <a:buChar char="v"/>
            </a:pPr>
            <a:r>
              <a:rPr lang="en-US" altLang="ko-KR" sz="1200" dirty="0"/>
              <a:t>Memory quotas are defined by </a:t>
            </a:r>
            <a:r>
              <a:rPr lang="en-US" altLang="ko-KR" sz="1200" dirty="0" err="1"/>
              <a:t>MiB</a:t>
            </a:r>
            <a:r>
              <a:rPr lang="en-US" altLang="ko-KR" sz="1200" dirty="0"/>
              <a:t> or </a:t>
            </a:r>
            <a:r>
              <a:rPr lang="en-US" altLang="ko-KR" sz="1200" dirty="0" err="1"/>
              <a:t>GiB.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757652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2" y="91697"/>
            <a:ext cx="8725119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5. Kubo Quotas (4/4)</a:t>
            </a:r>
            <a:br>
              <a:rPr kumimoji="1" lang="en-US" altLang="ko-KR" dirty="0"/>
            </a:br>
            <a:r>
              <a:rPr kumimoji="1" lang="en-US" altLang="ko-KR" dirty="0"/>
              <a:t>  - Resource Default Quota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8390B3-28E9-A54C-9493-8DAE86BEEFFF}"/>
              </a:ext>
            </a:extLst>
          </p:cNvPr>
          <p:cNvSpPr txBox="1"/>
          <p:nvPr/>
        </p:nvSpPr>
        <p:spPr>
          <a:xfrm>
            <a:off x="1164712" y="1518972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$ kubectl create –f </a:t>
            </a:r>
            <a:r>
              <a:rPr lang="en-US" altLang="ko-KR" sz="1100" dirty="0" err="1"/>
              <a:t>default.yml</a:t>
            </a:r>
            <a:endParaRPr lang="en-US" altLang="ko-KR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508C15-8E2C-9646-874C-E1735E180AA5}"/>
              </a:ext>
            </a:extLst>
          </p:cNvPr>
          <p:cNvSpPr txBox="1"/>
          <p:nvPr/>
        </p:nvSpPr>
        <p:spPr>
          <a:xfrm>
            <a:off x="931814" y="913344"/>
            <a:ext cx="7848872" cy="2616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Note: Please Create Namespace and Role before creating Resource Default Quota by following 4. Kubo Roles Section.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19197B3-7CD9-8B4F-976B-B3C9B9C12965}"/>
              </a:ext>
            </a:extLst>
          </p:cNvPr>
          <p:cNvSpPr txBox="1"/>
          <p:nvPr/>
        </p:nvSpPr>
        <p:spPr>
          <a:xfrm>
            <a:off x="4126777" y="1960298"/>
            <a:ext cx="6010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Resource Default Quota: </a:t>
            </a:r>
            <a:r>
              <a:rPr lang="en-US" altLang="ko-KR" sz="1200" dirty="0"/>
              <a:t>Some times user don’t wants to mention quotas</a:t>
            </a:r>
          </a:p>
          <a:p>
            <a:r>
              <a:rPr lang="en-US" altLang="ko-KR" sz="1200" dirty="0"/>
              <a:t>in container creation.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1BEB89-AD24-0D48-8055-B01EFD97B221}"/>
              </a:ext>
            </a:extLst>
          </p:cNvPr>
          <p:cNvSpPr txBox="1"/>
          <p:nvPr/>
        </p:nvSpPr>
        <p:spPr>
          <a:xfrm>
            <a:off x="992560" y="1276022"/>
            <a:ext cx="1945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 Create Resource Limits</a:t>
            </a:r>
            <a:endParaRPr lang="ko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35F748-D244-EB42-9940-EB1881D22F1F}"/>
              </a:ext>
            </a:extLst>
          </p:cNvPr>
          <p:cNvSpPr txBox="1"/>
          <p:nvPr/>
        </p:nvSpPr>
        <p:spPr>
          <a:xfrm>
            <a:off x="1406329" y="2012465"/>
            <a:ext cx="2520280" cy="203132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err="1"/>
              <a:t>apiVersion</a:t>
            </a:r>
            <a:r>
              <a:rPr lang="en-US" altLang="ko-KR" sz="900" dirty="0"/>
              <a:t>: v1</a:t>
            </a:r>
          </a:p>
          <a:p>
            <a:r>
              <a:rPr lang="en-US" altLang="ko-KR" sz="900" dirty="0"/>
              <a:t>kind: </a:t>
            </a:r>
            <a:r>
              <a:rPr lang="en-US" altLang="ko-KR" sz="900" dirty="0" err="1"/>
              <a:t>LimitRange</a:t>
            </a:r>
            <a:endParaRPr lang="en-US" altLang="ko-KR" sz="900" dirty="0"/>
          </a:p>
          <a:p>
            <a:r>
              <a:rPr lang="en-US" altLang="ko-KR" sz="900" dirty="0"/>
              <a:t>metadata:</a:t>
            </a:r>
          </a:p>
          <a:p>
            <a:r>
              <a:rPr lang="en-US" altLang="ko-KR" sz="900" dirty="0"/>
              <a:t>  name: limits</a:t>
            </a:r>
          </a:p>
          <a:p>
            <a:r>
              <a:rPr lang="en-US" altLang="ko-KR" sz="900" dirty="0"/>
              <a:t>  namespace: tenant</a:t>
            </a:r>
          </a:p>
          <a:p>
            <a:r>
              <a:rPr lang="en-US" altLang="ko-KR" sz="900" dirty="0"/>
              <a:t>spec:</a:t>
            </a:r>
          </a:p>
          <a:p>
            <a:r>
              <a:rPr lang="en-US" altLang="ko-KR" sz="900" dirty="0"/>
              <a:t>  limits:</a:t>
            </a:r>
          </a:p>
          <a:p>
            <a:r>
              <a:rPr lang="en-US" altLang="ko-KR" sz="900" dirty="0"/>
              <a:t>  - default:</a:t>
            </a:r>
          </a:p>
          <a:p>
            <a:r>
              <a:rPr lang="en-US" altLang="ko-KR" sz="900" dirty="0"/>
              <a:t>      </a:t>
            </a:r>
            <a:r>
              <a:rPr lang="en-US" altLang="ko-KR" sz="900" dirty="0" err="1"/>
              <a:t>cpu</a:t>
            </a:r>
            <a:r>
              <a:rPr lang="en-US" altLang="ko-KR" sz="900" dirty="0"/>
              <a:t>: 200m</a:t>
            </a:r>
          </a:p>
          <a:p>
            <a:r>
              <a:rPr lang="en-US" altLang="ko-KR" sz="900" dirty="0"/>
              <a:t>      memory: 512Mi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defaultRequest</a:t>
            </a:r>
            <a:r>
              <a:rPr lang="en-US" altLang="ko-KR" sz="900" dirty="0"/>
              <a:t>:</a:t>
            </a:r>
          </a:p>
          <a:p>
            <a:r>
              <a:rPr lang="en-US" altLang="ko-KR" sz="900" dirty="0"/>
              <a:t>      </a:t>
            </a:r>
            <a:r>
              <a:rPr lang="en-US" altLang="ko-KR" sz="900" dirty="0" err="1"/>
              <a:t>cpu</a:t>
            </a:r>
            <a:r>
              <a:rPr lang="en-US" altLang="ko-KR" sz="900" dirty="0"/>
              <a:t>: 100m</a:t>
            </a:r>
          </a:p>
          <a:p>
            <a:r>
              <a:rPr lang="en-US" altLang="ko-KR" sz="900" dirty="0"/>
              <a:t>      memory: 256Mi</a:t>
            </a:r>
          </a:p>
          <a:p>
            <a:r>
              <a:rPr lang="en-US" altLang="ko-KR" sz="900" dirty="0"/>
              <a:t>    type: Container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B2CE2-8D29-7449-9BC8-DA9D43B26C7E}"/>
              </a:ext>
            </a:extLst>
          </p:cNvPr>
          <p:cNvSpPr txBox="1"/>
          <p:nvPr/>
        </p:nvSpPr>
        <p:spPr>
          <a:xfrm>
            <a:off x="2000672" y="1772816"/>
            <a:ext cx="8242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default.yml</a:t>
            </a:r>
            <a:endParaRPr lang="ko-KR" alt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8D85E1-77F6-E645-B6C0-B8F464DEF162}"/>
              </a:ext>
            </a:extLst>
          </p:cNvPr>
          <p:cNvSpPr txBox="1"/>
          <p:nvPr/>
        </p:nvSpPr>
        <p:spPr>
          <a:xfrm>
            <a:off x="1164712" y="4443242"/>
            <a:ext cx="3488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$ kubectl create –f deployment-with-no-</a:t>
            </a:r>
            <a:r>
              <a:rPr lang="en-US" altLang="ko-KR" sz="1100" dirty="0" err="1"/>
              <a:t>quotas.yml</a:t>
            </a:r>
            <a:endParaRPr lang="ko-KR" altLang="en-US" sz="11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AB075B-5895-5F47-87AB-0B1376DB32B9}"/>
              </a:ext>
            </a:extLst>
          </p:cNvPr>
          <p:cNvSpPr txBox="1"/>
          <p:nvPr/>
        </p:nvSpPr>
        <p:spPr>
          <a:xfrm>
            <a:off x="5994838" y="3707256"/>
            <a:ext cx="20649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deployment-with-no-</a:t>
            </a:r>
            <a:r>
              <a:rPr lang="en-US" altLang="ko-KR" sz="1000" dirty="0" err="1"/>
              <a:t>quotas.yml</a:t>
            </a:r>
            <a:endParaRPr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A46B02-EA96-FC49-90AC-03E0198FF835}"/>
              </a:ext>
            </a:extLst>
          </p:cNvPr>
          <p:cNvSpPr txBox="1"/>
          <p:nvPr/>
        </p:nvSpPr>
        <p:spPr>
          <a:xfrm>
            <a:off x="5872036" y="3953477"/>
            <a:ext cx="2520280" cy="286232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apiVersion</a:t>
            </a:r>
            <a:r>
              <a:rPr lang="en-US" altLang="ko-KR" sz="1000" dirty="0"/>
              <a:t>: extensions/v1beta1</a:t>
            </a:r>
          </a:p>
          <a:p>
            <a:r>
              <a:rPr lang="en-US" altLang="ko-KR" sz="1000" dirty="0"/>
              <a:t>kind: Deployment</a:t>
            </a:r>
          </a:p>
          <a:p>
            <a:r>
              <a:rPr lang="en-US" altLang="ko-KR" sz="1000" dirty="0"/>
              <a:t>metadata:</a:t>
            </a:r>
          </a:p>
          <a:p>
            <a:r>
              <a:rPr lang="en-US" altLang="ko-KR" sz="1000" dirty="0"/>
              <a:t>  name: </a:t>
            </a:r>
            <a:r>
              <a:rPr lang="en-US" altLang="ko-KR" sz="1000" dirty="0" err="1"/>
              <a:t>helloworld</a:t>
            </a:r>
            <a:r>
              <a:rPr lang="en-US" altLang="ko-KR" sz="1000" dirty="0"/>
              <a:t>-deployment</a:t>
            </a:r>
          </a:p>
          <a:p>
            <a:r>
              <a:rPr lang="en-US" altLang="ko-KR" sz="1000" dirty="0"/>
              <a:t>  namespace: tenant</a:t>
            </a:r>
          </a:p>
          <a:p>
            <a:r>
              <a:rPr lang="en-US" altLang="ko-KR" sz="1000" dirty="0"/>
              <a:t>spec:</a:t>
            </a:r>
          </a:p>
          <a:p>
            <a:r>
              <a:rPr lang="en-US" altLang="ko-KR" sz="1000" dirty="0"/>
              <a:t>  replicas: 3</a:t>
            </a:r>
          </a:p>
          <a:p>
            <a:r>
              <a:rPr lang="en-US" altLang="ko-KR" sz="1000" dirty="0"/>
              <a:t>  template:</a:t>
            </a:r>
          </a:p>
          <a:p>
            <a:r>
              <a:rPr lang="en-US" altLang="ko-KR" sz="1000" dirty="0"/>
              <a:t>    metadata:</a:t>
            </a:r>
          </a:p>
          <a:p>
            <a:r>
              <a:rPr lang="en-US" altLang="ko-KR" sz="1000" dirty="0"/>
              <a:t>      labels:</a:t>
            </a:r>
          </a:p>
          <a:p>
            <a:r>
              <a:rPr lang="en-US" altLang="ko-KR" sz="1000" dirty="0"/>
              <a:t>        app: </a:t>
            </a:r>
            <a:r>
              <a:rPr lang="en-US" altLang="ko-KR" sz="1000" dirty="0" err="1"/>
              <a:t>helloworld</a:t>
            </a:r>
            <a:endParaRPr lang="en-US" altLang="ko-KR" sz="1000" dirty="0"/>
          </a:p>
          <a:p>
            <a:r>
              <a:rPr lang="en-US" altLang="ko-KR" sz="1000" dirty="0"/>
              <a:t>    spec:</a:t>
            </a:r>
          </a:p>
          <a:p>
            <a:r>
              <a:rPr lang="en-US" altLang="ko-KR" sz="1000" dirty="0"/>
              <a:t>      containers:</a:t>
            </a:r>
          </a:p>
          <a:p>
            <a:r>
              <a:rPr lang="en-US" altLang="ko-KR" sz="1000" dirty="0"/>
              <a:t>      - name: k8s-demo</a:t>
            </a:r>
          </a:p>
          <a:p>
            <a:r>
              <a:rPr lang="en-US" altLang="ko-KR" sz="1000" dirty="0"/>
              <a:t>        image: </a:t>
            </a:r>
            <a:r>
              <a:rPr lang="en-US" altLang="ko-KR" sz="1000" dirty="0" err="1"/>
              <a:t>wardviaene</a:t>
            </a:r>
            <a:r>
              <a:rPr lang="en-US" altLang="ko-KR" sz="1000" dirty="0"/>
              <a:t>/k8s-demo</a:t>
            </a:r>
          </a:p>
          <a:p>
            <a:r>
              <a:rPr lang="en-US" altLang="ko-KR" sz="1000" dirty="0"/>
              <a:t>        ports:</a:t>
            </a:r>
          </a:p>
          <a:p>
            <a:r>
              <a:rPr lang="en-US" altLang="ko-KR" sz="1000" dirty="0"/>
              <a:t>        - name: </a:t>
            </a:r>
            <a:r>
              <a:rPr lang="en-US" altLang="ko-KR" sz="1000" dirty="0" err="1"/>
              <a:t>nodejs</a:t>
            </a:r>
            <a:r>
              <a:rPr lang="en-US" altLang="ko-KR" sz="1000" dirty="0"/>
              <a:t>-port</a:t>
            </a:r>
          </a:p>
          <a:p>
            <a:r>
              <a:rPr lang="en-US" altLang="ko-KR" sz="1000" dirty="0"/>
              <a:t>          </a:t>
            </a:r>
            <a:r>
              <a:rPr lang="en-US" altLang="ko-KR" sz="1000" dirty="0" err="1"/>
              <a:t>containerPort</a:t>
            </a:r>
            <a:r>
              <a:rPr lang="en-US" altLang="ko-KR" sz="1000" dirty="0"/>
              <a:t>: 3000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80EF8F-6DD9-BF4A-BC1A-C56331DB07C0}"/>
              </a:ext>
            </a:extLst>
          </p:cNvPr>
          <p:cNvSpPr txBox="1"/>
          <p:nvPr/>
        </p:nvSpPr>
        <p:spPr>
          <a:xfrm>
            <a:off x="6753200" y="4443242"/>
            <a:ext cx="1190410" cy="169642"/>
          </a:xfrm>
          <a:prstGeom prst="rect">
            <a:avLst/>
          </a:prstGeom>
          <a:noFill/>
          <a:ln w="12700">
            <a:solidFill>
              <a:srgbClr val="7030A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355618-9CB4-294C-937D-A320A945AE0B}"/>
              </a:ext>
            </a:extLst>
          </p:cNvPr>
          <p:cNvSpPr txBox="1"/>
          <p:nvPr/>
        </p:nvSpPr>
        <p:spPr>
          <a:xfrm>
            <a:off x="990031" y="4185959"/>
            <a:ext cx="2861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2. Create deployment with out quotas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6F25BB-99D7-3E47-AB1A-95FA80896288}"/>
              </a:ext>
            </a:extLst>
          </p:cNvPr>
          <p:cNvSpPr txBox="1"/>
          <p:nvPr/>
        </p:nvSpPr>
        <p:spPr>
          <a:xfrm>
            <a:off x="1568624" y="2636109"/>
            <a:ext cx="1080120" cy="113285"/>
          </a:xfrm>
          <a:prstGeom prst="rect">
            <a:avLst/>
          </a:prstGeom>
          <a:noFill/>
          <a:ln w="12700">
            <a:solidFill>
              <a:srgbClr val="7030A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3774BF-9816-9B40-851B-4339FC314EC7}"/>
              </a:ext>
            </a:extLst>
          </p:cNvPr>
          <p:cNvSpPr txBox="1"/>
          <p:nvPr/>
        </p:nvSpPr>
        <p:spPr>
          <a:xfrm>
            <a:off x="1460612" y="2219677"/>
            <a:ext cx="1080120" cy="113285"/>
          </a:xfrm>
          <a:prstGeom prst="rect">
            <a:avLst/>
          </a:prstGeom>
          <a:noFill/>
          <a:ln w="12700">
            <a:solidFill>
              <a:srgbClr val="7030A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307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5"/>
          <p:cNvSpPr>
            <a:spLocks noChangeArrowheads="1"/>
          </p:cNvSpPr>
          <p:nvPr/>
        </p:nvSpPr>
        <p:spPr bwMode="auto">
          <a:xfrm>
            <a:off x="4335353" y="1691947"/>
            <a:ext cx="5055558" cy="1694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AutoNum type="arabicPeriod"/>
            </a:pPr>
            <a:r>
              <a:rPr kumimoji="1" lang="en-US" altLang="ko-KR" sz="1600" b="1" spc="-50" dirty="0">
                <a:latin typeface="맑은 고딕" pitchFamily="50" charset="-127"/>
                <a:ea typeface="맑은 고딕" pitchFamily="50" charset="-127"/>
              </a:rPr>
              <a:t>Kubo Tenant Architecture</a:t>
            </a:r>
          </a:p>
          <a:p>
            <a:pPr marL="342900" indent="-342900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+mj-lt"/>
              <a:buAutoNum type="arabicPeriod" startAt="2"/>
            </a:pPr>
            <a:r>
              <a:rPr kumimoji="1" lang="en-US" altLang="ko-KR" sz="1600" b="1" spc="-50" dirty="0">
                <a:latin typeface="맑은 고딕" pitchFamily="50" charset="-127"/>
                <a:ea typeface="맑은 고딕" pitchFamily="50" charset="-127"/>
              </a:rPr>
              <a:t>UAA Setup</a:t>
            </a:r>
          </a:p>
          <a:p>
            <a:pPr marL="342900" indent="-342900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+mj-lt"/>
              <a:buAutoNum type="arabicPeriod" startAt="2"/>
            </a:pPr>
            <a:r>
              <a:rPr kumimoji="1" lang="en-US" altLang="ko-KR" sz="1600" b="1" spc="-50" dirty="0">
                <a:latin typeface="맑은 고딕" pitchFamily="50" charset="-127"/>
                <a:ea typeface="맑은 고딕" pitchFamily="50" charset="-127"/>
              </a:rPr>
              <a:t>UAA Auth for Kubo</a:t>
            </a:r>
          </a:p>
          <a:p>
            <a:pPr marL="342900" indent="-342900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+mj-lt"/>
              <a:buAutoNum type="arabicPeriod" startAt="2"/>
            </a:pPr>
            <a:r>
              <a:rPr kumimoji="1" lang="en-US" altLang="ko-KR" sz="1600" b="1" spc="-50" dirty="0">
                <a:latin typeface="맑은 고딕" pitchFamily="50" charset="-127"/>
                <a:ea typeface="맑은 고딕" pitchFamily="50" charset="-127"/>
              </a:rPr>
              <a:t>Kubo Roles</a:t>
            </a:r>
          </a:p>
          <a:p>
            <a:pPr marL="342900" indent="-342900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+mj-lt"/>
              <a:buAutoNum type="arabicPeriod" startAt="2"/>
            </a:pPr>
            <a:r>
              <a:rPr kumimoji="1" lang="en-US" altLang="ko-KR" sz="1600" b="1" spc="-50" dirty="0">
                <a:latin typeface="맑은 고딕" pitchFamily="50" charset="-127"/>
                <a:ea typeface="맑은 고딕" pitchFamily="50" charset="-127"/>
              </a:rPr>
              <a:t>Kubo Quotas         </a:t>
            </a: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225156" y="1556792"/>
            <a:ext cx="0" cy="35283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76536" y="548680"/>
            <a:ext cx="5492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rgbClr val="7E0000"/>
                </a:solidFill>
                <a:latin typeface="맑은 고딕" pitchFamily="50" charset="-127"/>
                <a:ea typeface="맑은 고딕" pitchFamily="50" charset="-12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11903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776536" y="2492896"/>
            <a:ext cx="7645000" cy="1053801"/>
          </a:xfrm>
        </p:spPr>
        <p:txBody>
          <a:bodyPr anchor="ctr">
            <a:normAutofit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sz="3200" dirty="0"/>
              <a:t>				</a:t>
            </a:r>
            <a:r>
              <a:rPr kumimoji="1" lang="en-US" altLang="ko-KR" sz="3600" dirty="0"/>
              <a:t>THANK YOU</a:t>
            </a:r>
            <a:endParaRPr kumimoji="1"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443481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1. Kubo Tenant Architecture (1/2)</a:t>
            </a:r>
            <a:endParaRPr kumimoji="1" lang="en-US" altLang="ko-KR" b="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EF45AF7-F830-5C47-8AEF-73042361D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844824"/>
            <a:ext cx="9221111" cy="373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1. Kubo Tenant Architecture (2/2)</a:t>
            </a:r>
            <a:endParaRPr kumimoji="1" lang="en-US" altLang="ko-KR" b="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F1FCEAB-613B-354F-A06C-DC64120D5C85}"/>
              </a:ext>
            </a:extLst>
          </p:cNvPr>
          <p:cNvSpPr/>
          <p:nvPr/>
        </p:nvSpPr>
        <p:spPr>
          <a:xfrm>
            <a:off x="3080792" y="1998718"/>
            <a:ext cx="4104456" cy="58549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UAA User Management </a:t>
            </a:r>
          </a:p>
          <a:p>
            <a:pPr algn="ctr"/>
            <a:r>
              <a:rPr lang="en-US" dirty="0"/>
              <a:t>Server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F3EDBB-D205-5A49-867D-2D32934609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1" t="4849" r="8001" b="3801"/>
          <a:stretch/>
        </p:blipFill>
        <p:spPr>
          <a:xfrm>
            <a:off x="3224808" y="2026018"/>
            <a:ext cx="504056" cy="486186"/>
          </a:xfrm>
          <a:prstGeom prst="rect">
            <a:avLst/>
          </a:prstGeom>
        </p:spPr>
      </p:pic>
      <p:sp>
        <p:nvSpPr>
          <p:cNvPr id="26" name="타원 8">
            <a:extLst>
              <a:ext uri="{FF2B5EF4-FFF2-40B4-BE49-F238E27FC236}">
                <a16:creationId xmlns:a16="http://schemas.microsoft.com/office/drawing/2014/main" id="{42387704-B50F-AB43-85D0-8700CD04CB26}"/>
              </a:ext>
            </a:extLst>
          </p:cNvPr>
          <p:cNvSpPr/>
          <p:nvPr/>
        </p:nvSpPr>
        <p:spPr>
          <a:xfrm>
            <a:off x="2975900" y="1923073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AA91D7F-B653-4A4D-ACB4-B0393B5DA212}"/>
              </a:ext>
            </a:extLst>
          </p:cNvPr>
          <p:cNvSpPr/>
          <p:nvPr/>
        </p:nvSpPr>
        <p:spPr>
          <a:xfrm>
            <a:off x="3260812" y="3150846"/>
            <a:ext cx="3744416" cy="482352"/>
          </a:xfrm>
          <a:prstGeom prst="roundRect">
            <a:avLst>
              <a:gd name="adj" fmla="val 19964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Central K8’s Clusters </a:t>
            </a:r>
          </a:p>
          <a:p>
            <a:pPr algn="ctr"/>
            <a:r>
              <a:rPr lang="en-US" dirty="0"/>
              <a:t>Administrator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969ABB-83E1-6E48-B153-BBE460C00CC4}"/>
              </a:ext>
            </a:extLst>
          </p:cNvPr>
          <p:cNvCxnSpPr>
            <a:stCxn id="3" idx="2"/>
            <a:endCxn id="7" idx="0"/>
          </p:cNvCxnSpPr>
          <p:nvPr/>
        </p:nvCxnSpPr>
        <p:spPr>
          <a:xfrm>
            <a:off x="5133020" y="2584212"/>
            <a:ext cx="0" cy="566634"/>
          </a:xfrm>
          <a:prstGeom prst="straightConnector1">
            <a:avLst/>
          </a:prstGeom>
          <a:ln w="28575">
            <a:solidFill>
              <a:srgbClr val="0E6D4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8">
            <a:extLst>
              <a:ext uri="{FF2B5EF4-FFF2-40B4-BE49-F238E27FC236}">
                <a16:creationId xmlns:a16="http://schemas.microsoft.com/office/drawing/2014/main" id="{975E69BA-7F6C-E948-98E7-F649606E2F7D}"/>
              </a:ext>
            </a:extLst>
          </p:cNvPr>
          <p:cNvSpPr/>
          <p:nvPr/>
        </p:nvSpPr>
        <p:spPr>
          <a:xfrm>
            <a:off x="3155920" y="3102428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4F272F-BA55-C244-B372-8F62FDCA8898}"/>
              </a:ext>
            </a:extLst>
          </p:cNvPr>
          <p:cNvSpPr/>
          <p:nvPr/>
        </p:nvSpPr>
        <p:spPr>
          <a:xfrm>
            <a:off x="4412940" y="5000855"/>
            <a:ext cx="144016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prstClr val="black"/>
                </a:solidFill>
              </a:rPr>
              <a:t>User 1 ~ N</a:t>
            </a:r>
          </a:p>
          <a:p>
            <a:pPr lvl="0" algn="ctr"/>
            <a:r>
              <a:rPr lang="en-US" sz="1100" dirty="0">
                <a:solidFill>
                  <a:prstClr val="white"/>
                </a:solidFill>
              </a:rPr>
              <a:t>Role </a:t>
            </a:r>
          </a:p>
          <a:p>
            <a:pPr lvl="0" algn="ctr"/>
            <a:r>
              <a:rPr lang="en-US" sz="1100" dirty="0">
                <a:solidFill>
                  <a:prstClr val="white"/>
                </a:solidFill>
              </a:rPr>
              <a:t>Namespace Tenant</a:t>
            </a:r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D32B2C8F-49BA-0946-B77F-FA86B51E54E8}"/>
              </a:ext>
            </a:extLst>
          </p:cNvPr>
          <p:cNvSpPr/>
          <p:nvPr/>
        </p:nvSpPr>
        <p:spPr>
          <a:xfrm>
            <a:off x="2383022" y="4238582"/>
            <a:ext cx="1247839" cy="9286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K8’s Cluster     Resource Quota</a:t>
            </a:r>
          </a:p>
          <a:p>
            <a:pPr algn="ctr"/>
            <a:r>
              <a:rPr lang="en-US" sz="1100" dirty="0"/>
              <a:t> Allocation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4409B7F-7C72-D641-B809-E2A102EF988F}"/>
              </a:ext>
            </a:extLst>
          </p:cNvPr>
          <p:cNvCxnSpPr>
            <a:cxnSpLocks/>
            <a:stCxn id="7" idx="2"/>
            <a:endCxn id="31" idx="1"/>
          </p:cNvCxnSpPr>
          <p:nvPr/>
        </p:nvCxnSpPr>
        <p:spPr>
          <a:xfrm flipH="1">
            <a:off x="3006942" y="3633198"/>
            <a:ext cx="2126078" cy="60538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8">
            <a:extLst>
              <a:ext uri="{FF2B5EF4-FFF2-40B4-BE49-F238E27FC236}">
                <a16:creationId xmlns:a16="http://schemas.microsoft.com/office/drawing/2014/main" id="{42D0F4B5-BA9A-6C43-B3AE-A59E58CDA018}"/>
              </a:ext>
            </a:extLst>
          </p:cNvPr>
          <p:cNvSpPr/>
          <p:nvPr/>
        </p:nvSpPr>
        <p:spPr>
          <a:xfrm>
            <a:off x="5748208" y="4877677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F1EE0F6-766B-E845-8FCC-BBA5A78F38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9" r="2987"/>
          <a:stretch/>
        </p:blipFill>
        <p:spPr>
          <a:xfrm>
            <a:off x="981719" y="2097525"/>
            <a:ext cx="777514" cy="829357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03024140-3F1D-FC42-A263-14BDCA96494C}"/>
              </a:ext>
            </a:extLst>
          </p:cNvPr>
          <p:cNvSpPr txBox="1"/>
          <p:nvPr/>
        </p:nvSpPr>
        <p:spPr>
          <a:xfrm>
            <a:off x="848544" y="2876867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 Total Resources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EAA33FB9-D916-624F-BBB8-E6F7653CD8B7}"/>
              </a:ext>
            </a:extLst>
          </p:cNvPr>
          <p:cNvCxnSpPr>
            <a:stCxn id="81" idx="2"/>
            <a:endCxn id="7" idx="1"/>
          </p:cNvCxnSpPr>
          <p:nvPr/>
        </p:nvCxnSpPr>
        <p:spPr>
          <a:xfrm rot="16200000" flipH="1">
            <a:off x="2313642" y="2444852"/>
            <a:ext cx="238156" cy="1656184"/>
          </a:xfrm>
          <a:prstGeom prst="bentConnector2">
            <a:avLst/>
          </a:prstGeom>
          <a:ln w="28575">
            <a:solidFill>
              <a:srgbClr val="0E6D4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E0D22040-0399-F24A-BDCD-5A09EA274A1C}"/>
              </a:ext>
            </a:extLst>
          </p:cNvPr>
          <p:cNvSpPr txBox="1"/>
          <p:nvPr/>
        </p:nvSpPr>
        <p:spPr>
          <a:xfrm>
            <a:off x="2617539" y="4238582"/>
            <a:ext cx="778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 Quota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C10C2A-CED3-4C4D-8D80-A58EF041990F}"/>
              </a:ext>
            </a:extLst>
          </p:cNvPr>
          <p:cNvSpPr txBox="1"/>
          <p:nvPr/>
        </p:nvSpPr>
        <p:spPr>
          <a:xfrm>
            <a:off x="-14247" y="896307"/>
            <a:ext cx="1368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Model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50EA71-61F4-EF47-9F83-D9D1A25E3828}"/>
              </a:ext>
            </a:extLst>
          </p:cNvPr>
          <p:cNvSpPr txBox="1"/>
          <p:nvPr/>
        </p:nvSpPr>
        <p:spPr>
          <a:xfrm rot="16200000">
            <a:off x="4333580" y="4193831"/>
            <a:ext cx="1361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" b="1" dirty="0"/>
              <a:t>Service Account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11BD3A2-BABA-BA4E-B479-C3D801E1BC90}"/>
              </a:ext>
            </a:extLst>
          </p:cNvPr>
          <p:cNvCxnSpPr>
            <a:cxnSpLocks/>
            <a:stCxn id="7" idx="2"/>
            <a:endCxn id="22" idx="0"/>
          </p:cNvCxnSpPr>
          <p:nvPr/>
        </p:nvCxnSpPr>
        <p:spPr>
          <a:xfrm>
            <a:off x="5133020" y="3633198"/>
            <a:ext cx="0" cy="1367657"/>
          </a:xfrm>
          <a:prstGeom prst="straightConnector1">
            <a:avLst/>
          </a:prstGeom>
          <a:ln w="28575">
            <a:solidFill>
              <a:srgbClr val="0E6D4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4560BBCF-71CA-5246-A494-A68D2E48F2BF}"/>
              </a:ext>
            </a:extLst>
          </p:cNvPr>
          <p:cNvCxnSpPr>
            <a:cxnSpLocks/>
            <a:stCxn id="31" idx="3"/>
            <a:endCxn id="22" idx="1"/>
          </p:cNvCxnSpPr>
          <p:nvPr/>
        </p:nvCxnSpPr>
        <p:spPr>
          <a:xfrm rot="16200000" flipH="1">
            <a:off x="3631104" y="4543054"/>
            <a:ext cx="157675" cy="1405998"/>
          </a:xfrm>
          <a:prstGeom prst="bentConnector2">
            <a:avLst/>
          </a:prstGeom>
          <a:ln w="28575">
            <a:solidFill>
              <a:srgbClr val="0E6D4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8">
            <a:extLst>
              <a:ext uri="{FF2B5EF4-FFF2-40B4-BE49-F238E27FC236}">
                <a16:creationId xmlns:a16="http://schemas.microsoft.com/office/drawing/2014/main" id="{CA77B2BB-8A82-5B44-9B58-87DB58E3044A}"/>
              </a:ext>
            </a:extLst>
          </p:cNvPr>
          <p:cNvSpPr/>
          <p:nvPr/>
        </p:nvSpPr>
        <p:spPr>
          <a:xfrm>
            <a:off x="2255820" y="4238582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405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2. UAA Setup (1/5)</a:t>
            </a:r>
            <a:br>
              <a:rPr kumimoji="1" lang="en-US" altLang="ko-KR" dirty="0"/>
            </a:br>
            <a:r>
              <a:rPr kumimoji="1" lang="en-US" altLang="ko-KR" dirty="0"/>
              <a:t>  - UAA-Release (1/5)</a:t>
            </a:r>
            <a:endParaRPr kumimoji="1" lang="en-US" altLang="ko-KR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61DE03-7036-FF47-9864-9B372BA93649}"/>
              </a:ext>
            </a:extLst>
          </p:cNvPr>
          <p:cNvSpPr txBox="1"/>
          <p:nvPr/>
        </p:nvSpPr>
        <p:spPr>
          <a:xfrm>
            <a:off x="1496616" y="980728"/>
            <a:ext cx="7704856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Note: This deployment Guide is targeted only Ubuntu 16.04 users.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6E24B-E903-154D-A9FF-03001DE40493}"/>
              </a:ext>
            </a:extLst>
          </p:cNvPr>
          <p:cNvSpPr txBox="1"/>
          <p:nvPr/>
        </p:nvSpPr>
        <p:spPr>
          <a:xfrm>
            <a:off x="1496616" y="1484784"/>
            <a:ext cx="7704856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Note: Perform below steps in your </a:t>
            </a:r>
            <a:r>
              <a:rPr lang="en-US" sz="1600" b="1" dirty="0">
                <a:solidFill>
                  <a:srgbClr val="13476D"/>
                </a:solidFill>
              </a:rPr>
              <a:t>Inception</a:t>
            </a:r>
            <a:r>
              <a:rPr lang="en-US" sz="1600" b="1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62111-7E82-7046-85C2-57F225CEAE08}"/>
              </a:ext>
            </a:extLst>
          </p:cNvPr>
          <p:cNvSpPr txBox="1"/>
          <p:nvPr/>
        </p:nvSpPr>
        <p:spPr>
          <a:xfrm>
            <a:off x="533834" y="1887176"/>
            <a:ext cx="88836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err="1"/>
              <a:t>ssh</a:t>
            </a:r>
            <a:r>
              <a:rPr lang="en-US" sz="1400" dirty="0"/>
              <a:t> into inception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Next clone the bosh-deployment and </a:t>
            </a:r>
            <a:r>
              <a:rPr lang="en-US" sz="1400" dirty="0" err="1"/>
              <a:t>kubo</a:t>
            </a:r>
            <a:r>
              <a:rPr lang="en-US" sz="1400" dirty="0"/>
              <a:t>-deployment repositories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6E497-802D-D040-A70A-6C42AA5E2E78}"/>
              </a:ext>
            </a:extLst>
          </p:cNvPr>
          <p:cNvSpPr txBox="1"/>
          <p:nvPr/>
        </p:nvSpPr>
        <p:spPr>
          <a:xfrm>
            <a:off x="920553" y="2283220"/>
            <a:ext cx="7488832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$ </a:t>
            </a:r>
            <a:r>
              <a:rPr lang="en-US" sz="1200" b="1" dirty="0" err="1">
                <a:solidFill>
                  <a:srgbClr val="FFFFFF"/>
                </a:solidFill>
              </a:rPr>
              <a:t>ssh</a:t>
            </a:r>
            <a:r>
              <a:rPr lang="en-US" sz="1200" b="1" dirty="0">
                <a:solidFill>
                  <a:srgbClr val="FFFFFF"/>
                </a:solidFill>
              </a:rPr>
              <a:t> -</a:t>
            </a:r>
            <a:r>
              <a:rPr lang="en-US" sz="1200" b="1" dirty="0" err="1">
                <a:solidFill>
                  <a:srgbClr val="FFFFFF"/>
                </a:solidFill>
              </a:rPr>
              <a:t>i</a:t>
            </a:r>
            <a:r>
              <a:rPr lang="en-US" sz="1200" b="1" dirty="0">
                <a:solidFill>
                  <a:srgbClr val="FFFFFF"/>
                </a:solidFill>
              </a:rPr>
              <a:t> </a:t>
            </a:r>
            <a:r>
              <a:rPr lang="en-US" sz="1200" b="1" dirty="0">
                <a:solidFill>
                  <a:srgbClr val="FF0000"/>
                </a:solidFill>
              </a:rPr>
              <a:t>your-key</a:t>
            </a:r>
            <a:r>
              <a:rPr lang="en-US" sz="1200" b="1" dirty="0">
                <a:solidFill>
                  <a:srgbClr val="FFFFFF"/>
                </a:solidFill>
              </a:rPr>
              <a:t> </a:t>
            </a:r>
            <a:r>
              <a:rPr lang="en-US" sz="1200" b="1" dirty="0" err="1">
                <a:solidFill>
                  <a:srgbClr val="FFFFFF"/>
                </a:solidFill>
              </a:rPr>
              <a:t>ubuntu@</a:t>
            </a:r>
            <a:r>
              <a:rPr lang="en-US" sz="1200" b="1" dirty="0" err="1">
                <a:solidFill>
                  <a:srgbClr val="FF0000"/>
                </a:solidFill>
              </a:rPr>
              <a:t>yours-instance-public-ip</a:t>
            </a:r>
            <a:endParaRPr lang="en-US" sz="1200" b="1" dirty="0">
              <a:solidFill>
                <a:srgbClr val="FF0000"/>
              </a:solidFill>
            </a:endParaRPr>
          </a:p>
          <a:p>
            <a:r>
              <a:rPr lang="en-US" sz="1200" b="1" dirty="0">
                <a:solidFill>
                  <a:srgbClr val="FFFFFF"/>
                </a:solidFill>
              </a:rPr>
              <a:t>$ cd ~/workspace 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35DFD4-3894-9A48-9191-A9D19514BA57}"/>
              </a:ext>
            </a:extLst>
          </p:cNvPr>
          <p:cNvSpPr txBox="1"/>
          <p:nvPr/>
        </p:nvSpPr>
        <p:spPr>
          <a:xfrm>
            <a:off x="920551" y="3051060"/>
            <a:ext cx="748883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$ git clone https://</a:t>
            </a:r>
            <a:r>
              <a:rPr lang="en-US" sz="1200" b="1" dirty="0" err="1">
                <a:solidFill>
                  <a:srgbClr val="FFFFFF"/>
                </a:solidFill>
              </a:rPr>
              <a:t>github.com</a:t>
            </a:r>
            <a:r>
              <a:rPr lang="en-US" sz="1200" b="1" dirty="0">
                <a:solidFill>
                  <a:srgbClr val="FFFFFF"/>
                </a:solidFill>
              </a:rPr>
              <a:t>/</a:t>
            </a:r>
            <a:r>
              <a:rPr lang="en-US" sz="1200" b="1" dirty="0" err="1">
                <a:solidFill>
                  <a:srgbClr val="FFFFFF"/>
                </a:solidFill>
              </a:rPr>
              <a:t>cloudfoundry</a:t>
            </a:r>
            <a:r>
              <a:rPr lang="en-US" sz="1200" b="1" dirty="0">
                <a:solidFill>
                  <a:srgbClr val="FFFFFF"/>
                </a:solidFill>
              </a:rPr>
              <a:t>/</a:t>
            </a:r>
            <a:r>
              <a:rPr lang="en-US" sz="1200" b="1" dirty="0" err="1">
                <a:solidFill>
                  <a:srgbClr val="FFFFFF"/>
                </a:solidFill>
              </a:rPr>
              <a:t>uaa-release.git</a:t>
            </a:r>
            <a:r>
              <a:rPr lang="en-US" sz="1200" b="1" dirty="0">
                <a:solidFill>
                  <a:srgbClr val="FFFFFF"/>
                </a:solidFill>
              </a:rPr>
              <a:t> -b v0.60.2</a:t>
            </a:r>
          </a:p>
          <a:p>
            <a:r>
              <a:rPr lang="en-US" sz="1200" b="1" dirty="0">
                <a:solidFill>
                  <a:srgbClr val="FFFFFF"/>
                </a:solidFill>
              </a:rPr>
              <a:t>$ cd ~/ workspace/</a:t>
            </a:r>
            <a:r>
              <a:rPr lang="en-US" sz="1200" b="1" dirty="0" err="1">
                <a:solidFill>
                  <a:srgbClr val="FFFFFF"/>
                </a:solidFill>
              </a:rPr>
              <a:t>uaa</a:t>
            </a:r>
            <a:r>
              <a:rPr lang="en-US" sz="1200" b="1" dirty="0">
                <a:solidFill>
                  <a:srgbClr val="FFFFFF"/>
                </a:solidFill>
              </a:rPr>
              <a:t>-release/templates</a:t>
            </a:r>
            <a:r>
              <a:rPr lang="en-US" sz="1200" b="1" dirty="0">
                <a:solidFill>
                  <a:schemeClr val="bg1"/>
                </a:solidFill>
              </a:rPr>
              <a:t>/</a:t>
            </a: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3C846B-E33B-1240-B887-957967D95C82}"/>
              </a:ext>
            </a:extLst>
          </p:cNvPr>
          <p:cNvSpPr txBox="1"/>
          <p:nvPr/>
        </p:nvSpPr>
        <p:spPr>
          <a:xfrm>
            <a:off x="533834" y="3578423"/>
            <a:ext cx="8883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Edit </a:t>
            </a:r>
            <a:r>
              <a:rPr lang="en-US" sz="1400" dirty="0" err="1"/>
              <a:t>uaa-deployment.yml</a:t>
            </a:r>
            <a:r>
              <a:rPr lang="en-US" sz="1400" dirty="0"/>
              <a:t> file to configure public </a:t>
            </a:r>
            <a:r>
              <a:rPr lang="en-US" sz="1400" dirty="0" err="1"/>
              <a:t>ip</a:t>
            </a:r>
            <a:r>
              <a:rPr lang="en-US" sz="14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D7584-F27E-5B4A-9C46-CD3974948F04}"/>
              </a:ext>
            </a:extLst>
          </p:cNvPr>
          <p:cNvSpPr txBox="1"/>
          <p:nvPr/>
        </p:nvSpPr>
        <p:spPr>
          <a:xfrm>
            <a:off x="1541028" y="4273351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Before Editing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D8C36-3476-3A40-AEAF-4F3F608D980A}"/>
              </a:ext>
            </a:extLst>
          </p:cNvPr>
          <p:cNvSpPr txBox="1"/>
          <p:nvPr/>
        </p:nvSpPr>
        <p:spPr>
          <a:xfrm>
            <a:off x="6617592" y="4293096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After Editing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1C3058-274E-5044-B5B3-37E2C74F1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678" y="4658058"/>
            <a:ext cx="2239680" cy="10031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86E965-0D14-7549-AC2F-5D76B3147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79" y="4676608"/>
            <a:ext cx="1733970" cy="18183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ED3BB4-AD94-B64D-8FDF-BA132B108BFC}"/>
              </a:ext>
            </a:extLst>
          </p:cNvPr>
          <p:cNvSpPr txBox="1"/>
          <p:nvPr/>
        </p:nvSpPr>
        <p:spPr>
          <a:xfrm>
            <a:off x="928959" y="3886200"/>
            <a:ext cx="74888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$ vi ~/workspace/</a:t>
            </a:r>
            <a:r>
              <a:rPr lang="en-US" sz="1200" b="1" dirty="0" err="1">
                <a:solidFill>
                  <a:srgbClr val="FFFFFF"/>
                </a:solidFill>
              </a:rPr>
              <a:t>uaa</a:t>
            </a:r>
            <a:r>
              <a:rPr lang="en-US" sz="1200" b="1" dirty="0">
                <a:solidFill>
                  <a:srgbClr val="FFFFFF"/>
                </a:solidFill>
              </a:rPr>
              <a:t>-release/templates/</a:t>
            </a:r>
            <a:r>
              <a:rPr lang="en-US" sz="1200" b="1" dirty="0" err="1">
                <a:solidFill>
                  <a:srgbClr val="FFFFFF"/>
                </a:solidFill>
              </a:rPr>
              <a:t>uaa-deployment.yml</a:t>
            </a: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1FDB98-1557-6C4A-9F77-99713BDB31F1}"/>
              </a:ext>
            </a:extLst>
          </p:cNvPr>
          <p:cNvSpPr txBox="1"/>
          <p:nvPr/>
        </p:nvSpPr>
        <p:spPr>
          <a:xfrm>
            <a:off x="2072680" y="4659299"/>
            <a:ext cx="1440000" cy="4805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CD14D1-0A4E-C34E-8F1B-F268439AA7D0}"/>
              </a:ext>
            </a:extLst>
          </p:cNvPr>
          <p:cNvSpPr txBox="1"/>
          <p:nvPr/>
        </p:nvSpPr>
        <p:spPr>
          <a:xfrm>
            <a:off x="6503931" y="4862282"/>
            <a:ext cx="1761437" cy="12600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99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2. UAA Setup (2/5) </a:t>
            </a:r>
            <a:br>
              <a:rPr kumimoji="1" lang="en-US" altLang="ko-KR" dirty="0"/>
            </a:br>
            <a:r>
              <a:rPr kumimoji="1" lang="en-US" altLang="ko-KR" dirty="0"/>
              <a:t>  - UAA-Release (2/5)</a:t>
            </a:r>
            <a:endParaRPr kumimoji="1" lang="en-US" altLang="ko-KR" b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3C846B-E33B-1240-B887-957967D95C82}"/>
              </a:ext>
            </a:extLst>
          </p:cNvPr>
          <p:cNvSpPr txBox="1"/>
          <p:nvPr/>
        </p:nvSpPr>
        <p:spPr>
          <a:xfrm>
            <a:off x="533834" y="3501008"/>
            <a:ext cx="8883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Edit </a:t>
            </a:r>
            <a:r>
              <a:rPr lang="en-US" sz="1400" dirty="0" err="1"/>
              <a:t>uaa-deployment.yml</a:t>
            </a:r>
            <a:r>
              <a:rPr lang="en-US" sz="1400" dirty="0"/>
              <a:t> file to configure public </a:t>
            </a:r>
            <a:r>
              <a:rPr lang="en-US" sz="1400" dirty="0" err="1"/>
              <a:t>ip</a:t>
            </a:r>
            <a:r>
              <a:rPr lang="en-US" sz="1400" dirty="0"/>
              <a:t> and Kubo LB IP server in certificates.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D7584-F27E-5B4A-9C46-CD3974948F04}"/>
              </a:ext>
            </a:extLst>
          </p:cNvPr>
          <p:cNvSpPr txBox="1"/>
          <p:nvPr/>
        </p:nvSpPr>
        <p:spPr>
          <a:xfrm>
            <a:off x="1541028" y="4195936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Before Editing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D8C36-3476-3A40-AEAF-4F3F608D980A}"/>
              </a:ext>
            </a:extLst>
          </p:cNvPr>
          <p:cNvSpPr txBox="1"/>
          <p:nvPr/>
        </p:nvSpPr>
        <p:spPr>
          <a:xfrm>
            <a:off x="6617592" y="4215681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After Editing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1C3058-274E-5044-B5B3-37E2C74F1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89" y="4620082"/>
            <a:ext cx="3046269" cy="12571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86E965-0D14-7549-AC2F-5D76B3147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347" y="4620082"/>
            <a:ext cx="3071834" cy="12571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ED3BB4-AD94-B64D-8FDF-BA132B108BFC}"/>
              </a:ext>
            </a:extLst>
          </p:cNvPr>
          <p:cNvSpPr txBox="1"/>
          <p:nvPr/>
        </p:nvSpPr>
        <p:spPr>
          <a:xfrm>
            <a:off x="928959" y="3808785"/>
            <a:ext cx="74888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$ vi ~/workspace/</a:t>
            </a:r>
            <a:r>
              <a:rPr lang="en-US" sz="1200" b="1" dirty="0" err="1">
                <a:solidFill>
                  <a:srgbClr val="FFFFFF"/>
                </a:solidFill>
              </a:rPr>
              <a:t>uaa</a:t>
            </a:r>
            <a:r>
              <a:rPr lang="en-US" sz="1200" b="1" dirty="0">
                <a:solidFill>
                  <a:srgbClr val="FFFFFF"/>
                </a:solidFill>
              </a:rPr>
              <a:t>-release/templates/</a:t>
            </a:r>
            <a:r>
              <a:rPr lang="en-US" sz="1200" b="1" dirty="0" err="1">
                <a:solidFill>
                  <a:srgbClr val="FFFFFF"/>
                </a:solidFill>
              </a:rPr>
              <a:t>uaa-deployment.yml</a:t>
            </a: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1FDB98-1557-6C4A-9F77-99713BDB31F1}"/>
              </a:ext>
            </a:extLst>
          </p:cNvPr>
          <p:cNvSpPr txBox="1"/>
          <p:nvPr/>
        </p:nvSpPr>
        <p:spPr>
          <a:xfrm>
            <a:off x="1208584" y="5636980"/>
            <a:ext cx="1994729" cy="2402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CD14D1-0A4E-C34E-8F1B-F268439AA7D0}"/>
              </a:ext>
            </a:extLst>
          </p:cNvPr>
          <p:cNvSpPr txBox="1"/>
          <p:nvPr/>
        </p:nvSpPr>
        <p:spPr>
          <a:xfrm>
            <a:off x="5985705" y="5428569"/>
            <a:ext cx="2135647" cy="44870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CAEC72-4C16-C249-93E4-919EDFF3D21A}"/>
              </a:ext>
            </a:extLst>
          </p:cNvPr>
          <p:cNvSpPr txBox="1"/>
          <p:nvPr/>
        </p:nvSpPr>
        <p:spPr>
          <a:xfrm>
            <a:off x="533834" y="980728"/>
            <a:ext cx="8883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Edit uaa-</a:t>
            </a:r>
            <a:r>
              <a:rPr lang="en-US" sz="1400" dirty="0" err="1"/>
              <a:t>deployment.yml</a:t>
            </a:r>
            <a:r>
              <a:rPr lang="en-US" sz="1400" dirty="0"/>
              <a:t> file to configure uaa public </a:t>
            </a:r>
            <a:r>
              <a:rPr lang="en-US" sz="1400" dirty="0" err="1"/>
              <a:t>ip</a:t>
            </a:r>
            <a:r>
              <a:rPr lang="en-US" sz="1400" dirty="0"/>
              <a:t> to uaa-</a:t>
            </a:r>
            <a:r>
              <a:rPr lang="en-US" sz="1400" dirty="0" err="1"/>
              <a:t>url</a:t>
            </a:r>
            <a:r>
              <a:rPr lang="en-US" sz="1400" dirty="0"/>
              <a:t> to access public.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805F71-C034-5840-9516-645DFD2D103C}"/>
              </a:ext>
            </a:extLst>
          </p:cNvPr>
          <p:cNvSpPr txBox="1"/>
          <p:nvPr/>
        </p:nvSpPr>
        <p:spPr>
          <a:xfrm>
            <a:off x="1541028" y="1675656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Before Editing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C2DB1A-3BC4-5940-9345-5454A93B7BFA}"/>
              </a:ext>
            </a:extLst>
          </p:cNvPr>
          <p:cNvSpPr txBox="1"/>
          <p:nvPr/>
        </p:nvSpPr>
        <p:spPr>
          <a:xfrm>
            <a:off x="6617592" y="1695401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After Editing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74DF8CA-D851-574D-B9E2-AA53A56880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89" y="2204865"/>
            <a:ext cx="4271904" cy="975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AFBBFA-3170-6942-A7D9-5FDC26B9EC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6"/>
          <a:stretch/>
        </p:blipFill>
        <p:spPr>
          <a:xfrm>
            <a:off x="5793347" y="2120741"/>
            <a:ext cx="3071834" cy="11537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FF23C0-D91B-8D4E-8461-6F208C612F85}"/>
              </a:ext>
            </a:extLst>
          </p:cNvPr>
          <p:cNvSpPr txBox="1"/>
          <p:nvPr/>
        </p:nvSpPr>
        <p:spPr>
          <a:xfrm>
            <a:off x="928959" y="1288505"/>
            <a:ext cx="74888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$ vi ~/workspace/</a:t>
            </a:r>
            <a:r>
              <a:rPr lang="en-US" sz="1200" b="1" dirty="0" err="1">
                <a:solidFill>
                  <a:srgbClr val="FFFFFF"/>
                </a:solidFill>
              </a:rPr>
              <a:t>uaa</a:t>
            </a:r>
            <a:r>
              <a:rPr lang="en-US" sz="1200" b="1" dirty="0">
                <a:solidFill>
                  <a:srgbClr val="FFFFFF"/>
                </a:solidFill>
              </a:rPr>
              <a:t>-release/templates/</a:t>
            </a:r>
            <a:r>
              <a:rPr lang="en-US" sz="1200" b="1" dirty="0" err="1">
                <a:solidFill>
                  <a:srgbClr val="FFFFFF"/>
                </a:solidFill>
              </a:rPr>
              <a:t>uaa-deployment.yml</a:t>
            </a: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329987-9147-D344-92DF-50830D5EB754}"/>
              </a:ext>
            </a:extLst>
          </p:cNvPr>
          <p:cNvSpPr txBox="1"/>
          <p:nvPr/>
        </p:nvSpPr>
        <p:spPr>
          <a:xfrm>
            <a:off x="1594055" y="2674584"/>
            <a:ext cx="2638865" cy="2402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4E37A5-7E3B-8741-A676-23C1E350E671}"/>
              </a:ext>
            </a:extLst>
          </p:cNvPr>
          <p:cNvSpPr txBox="1"/>
          <p:nvPr/>
        </p:nvSpPr>
        <p:spPr>
          <a:xfrm>
            <a:off x="5985705" y="2414756"/>
            <a:ext cx="2495687" cy="7200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390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2. UAA Setup (3/5)</a:t>
            </a:r>
            <a:br>
              <a:rPr kumimoji="1" lang="en-US" altLang="ko-KR" dirty="0"/>
            </a:br>
            <a:r>
              <a:rPr kumimoji="1" lang="en-US" altLang="ko-KR" dirty="0"/>
              <a:t>  - UAA-Deployment &amp; Uaa Users (3/5)</a:t>
            </a:r>
            <a:endParaRPr kumimoji="1" lang="en-US" altLang="ko-KR" b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CAEC72-4C16-C249-93E4-919EDFF3D21A}"/>
              </a:ext>
            </a:extLst>
          </p:cNvPr>
          <p:cNvSpPr txBox="1"/>
          <p:nvPr/>
        </p:nvSpPr>
        <p:spPr>
          <a:xfrm>
            <a:off x="533834" y="1260048"/>
            <a:ext cx="8883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Deploy Uaa standalone.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FF23C0-D91B-8D4E-8461-6F208C612F85}"/>
              </a:ext>
            </a:extLst>
          </p:cNvPr>
          <p:cNvSpPr txBox="1"/>
          <p:nvPr/>
        </p:nvSpPr>
        <p:spPr>
          <a:xfrm>
            <a:off x="928959" y="1567825"/>
            <a:ext cx="74888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$ bosh -e </a:t>
            </a:r>
            <a:r>
              <a:rPr lang="en-US" sz="1200" b="1" dirty="0" err="1">
                <a:solidFill>
                  <a:srgbClr val="FFFFFF"/>
                </a:solidFill>
              </a:rPr>
              <a:t>kubo</a:t>
            </a:r>
            <a:r>
              <a:rPr lang="en-US" sz="1200" b="1" dirty="0">
                <a:solidFill>
                  <a:srgbClr val="FFFFFF"/>
                </a:solidFill>
              </a:rPr>
              <a:t> –d uaa deploy ~/workspace/uaa-release/templates/uaa-</a:t>
            </a:r>
            <a:r>
              <a:rPr lang="en-US" sz="1200" b="1" dirty="0" err="1">
                <a:solidFill>
                  <a:srgbClr val="FFFFFF"/>
                </a:solidFill>
              </a:rPr>
              <a:t>deployment.yml</a:t>
            </a: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E83373-37C2-AF47-87A2-3E9AC0878117}"/>
              </a:ext>
            </a:extLst>
          </p:cNvPr>
          <p:cNvSpPr txBox="1"/>
          <p:nvPr/>
        </p:nvSpPr>
        <p:spPr>
          <a:xfrm>
            <a:off x="416496" y="884253"/>
            <a:ext cx="8784976" cy="2769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Note: Use Kubo Cloud Config for UAA deployment. Make sure to match vm_type, networks &amp; persistent_disk_type.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89AD7E-7292-1545-A4A6-1712B4F23D90}"/>
              </a:ext>
            </a:extLst>
          </p:cNvPr>
          <p:cNvSpPr txBox="1"/>
          <p:nvPr/>
        </p:nvSpPr>
        <p:spPr>
          <a:xfrm>
            <a:off x="928958" y="2014101"/>
            <a:ext cx="7488833" cy="2769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Note: Download UAA Certs, Password from </a:t>
            </a:r>
            <a:r>
              <a:rPr lang="en-US" sz="1200" b="1" dirty="0" err="1">
                <a:solidFill>
                  <a:srgbClr val="FF0000"/>
                </a:solidFill>
              </a:rPr>
              <a:t>credhub</a:t>
            </a:r>
            <a:r>
              <a:rPr lang="en-US" sz="1200" b="1" dirty="0">
                <a:solidFill>
                  <a:srgbClr val="FF0000"/>
                </a:solidFill>
              </a:rPr>
              <a:t> as illustrated in Kubo deployment guide.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41FE1D-2FBA-C648-A1FD-481332766C1F}"/>
              </a:ext>
            </a:extLst>
          </p:cNvPr>
          <p:cNvSpPr txBox="1"/>
          <p:nvPr/>
        </p:nvSpPr>
        <p:spPr>
          <a:xfrm>
            <a:off x="542097" y="2708920"/>
            <a:ext cx="8883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Target Standalone UAA Server Using </a:t>
            </a:r>
            <a:r>
              <a:rPr lang="en-US" sz="1400" dirty="0" err="1"/>
              <a:t>uaac</a:t>
            </a:r>
            <a:r>
              <a:rPr lang="en-US" sz="1400" dirty="0"/>
              <a:t> cli.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4C3188-4004-9D42-9C8C-948364AD7150}"/>
              </a:ext>
            </a:extLst>
          </p:cNvPr>
          <p:cNvSpPr txBox="1"/>
          <p:nvPr/>
        </p:nvSpPr>
        <p:spPr>
          <a:xfrm>
            <a:off x="937222" y="3016697"/>
            <a:ext cx="748883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$ </a:t>
            </a:r>
            <a:r>
              <a:rPr lang="en-US" sz="1200" b="1" dirty="0" err="1">
                <a:solidFill>
                  <a:srgbClr val="FFFFFF"/>
                </a:solidFill>
              </a:rPr>
              <a:t>uaac</a:t>
            </a:r>
            <a:r>
              <a:rPr lang="en-US" sz="1200" b="1" dirty="0">
                <a:solidFill>
                  <a:srgbClr val="FFFFFF"/>
                </a:solidFill>
              </a:rPr>
              <a:t> target https://</a:t>
            </a:r>
            <a:r>
              <a:rPr lang="en-US" sz="1200" b="1" dirty="0">
                <a:solidFill>
                  <a:srgbClr val="FF0000"/>
                </a:solidFill>
              </a:rPr>
              <a:t>your-uaa-public-ip</a:t>
            </a:r>
            <a:r>
              <a:rPr lang="en-US" sz="1200" b="1" dirty="0">
                <a:solidFill>
                  <a:srgbClr val="FFFFFF"/>
                </a:solidFill>
              </a:rPr>
              <a:t>:8443 --skip-</a:t>
            </a:r>
            <a:r>
              <a:rPr lang="en-US" sz="1200" b="1" dirty="0" err="1">
                <a:solidFill>
                  <a:srgbClr val="FFFFFF"/>
                </a:solidFill>
              </a:rPr>
              <a:t>ssl</a:t>
            </a:r>
            <a:r>
              <a:rPr lang="en-US" sz="1200" b="1" dirty="0">
                <a:solidFill>
                  <a:srgbClr val="FFFFFF"/>
                </a:solidFill>
              </a:rPr>
              <a:t>-validation</a:t>
            </a:r>
          </a:p>
          <a:p>
            <a:r>
              <a:rPr lang="en-US" sz="1200" b="1" dirty="0">
                <a:solidFill>
                  <a:srgbClr val="FFFFFF"/>
                </a:solidFill>
              </a:rPr>
              <a:t>$ </a:t>
            </a:r>
            <a:r>
              <a:rPr lang="en-US" sz="1200" b="1" dirty="0" err="1">
                <a:solidFill>
                  <a:srgbClr val="FFFFFF"/>
                </a:solidFill>
              </a:rPr>
              <a:t>uaac</a:t>
            </a:r>
            <a:r>
              <a:rPr lang="en-US" sz="1200" b="1" dirty="0">
                <a:solidFill>
                  <a:srgbClr val="FFFFFF"/>
                </a:solidFill>
              </a:rPr>
              <a:t> token client get admin -s </a:t>
            </a:r>
            <a:r>
              <a:rPr lang="en-US" sz="1200" b="1" dirty="0">
                <a:solidFill>
                  <a:srgbClr val="FF0000"/>
                </a:solidFill>
              </a:rPr>
              <a:t>your-</a:t>
            </a:r>
            <a:r>
              <a:rPr lang="en-US" sz="1200" b="1" dirty="0" err="1">
                <a:solidFill>
                  <a:srgbClr val="FF0000"/>
                </a:solidFill>
              </a:rPr>
              <a:t>uaa_admin_client_secret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991B27-B686-2C47-BF3D-8799AA85A1D4}"/>
              </a:ext>
            </a:extLst>
          </p:cNvPr>
          <p:cNvSpPr txBox="1"/>
          <p:nvPr/>
        </p:nvSpPr>
        <p:spPr>
          <a:xfrm>
            <a:off x="542097" y="4365104"/>
            <a:ext cx="8883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Add User in targeted UAA Server.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C1AA9B-D3C5-C64D-A6C1-44F995553C94}"/>
              </a:ext>
            </a:extLst>
          </p:cNvPr>
          <p:cNvSpPr txBox="1"/>
          <p:nvPr/>
        </p:nvSpPr>
        <p:spPr>
          <a:xfrm>
            <a:off x="937222" y="4672881"/>
            <a:ext cx="748883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$ </a:t>
            </a:r>
            <a:r>
              <a:rPr lang="en-US" sz="1200" b="1" dirty="0" err="1">
                <a:solidFill>
                  <a:srgbClr val="FFFFFF"/>
                </a:solidFill>
              </a:rPr>
              <a:t>uaac</a:t>
            </a:r>
            <a:r>
              <a:rPr lang="en-US" sz="1200" b="1" dirty="0">
                <a:solidFill>
                  <a:srgbClr val="FFFFFF"/>
                </a:solidFill>
              </a:rPr>
              <a:t> user add </a:t>
            </a:r>
            <a:r>
              <a:rPr lang="en-US" sz="1200" b="1" dirty="0">
                <a:solidFill>
                  <a:srgbClr val="FF0000"/>
                </a:solidFill>
              </a:rPr>
              <a:t>your-user-name</a:t>
            </a:r>
            <a:r>
              <a:rPr lang="en-US" sz="1200" b="1" dirty="0">
                <a:solidFill>
                  <a:srgbClr val="FFFFFF"/>
                </a:solidFill>
              </a:rPr>
              <a:t> --</a:t>
            </a:r>
            <a:r>
              <a:rPr lang="en-US" sz="1200" b="1" dirty="0" err="1">
                <a:solidFill>
                  <a:srgbClr val="FFFFFF"/>
                </a:solidFill>
              </a:rPr>
              <a:t>given_name</a:t>
            </a:r>
            <a:r>
              <a:rPr lang="en-US" sz="1200" b="1" dirty="0">
                <a:solidFill>
                  <a:srgbClr val="FFFFFF"/>
                </a:solidFill>
              </a:rPr>
              <a:t> </a:t>
            </a:r>
            <a:r>
              <a:rPr lang="en-US" sz="1200" b="1" dirty="0" err="1">
                <a:solidFill>
                  <a:srgbClr val="FFFFFF"/>
                </a:solidFill>
              </a:rPr>
              <a:t>kubo</a:t>
            </a:r>
            <a:r>
              <a:rPr lang="en-US" sz="1200" b="1" dirty="0">
                <a:solidFill>
                  <a:srgbClr val="FFFFFF"/>
                </a:solidFill>
              </a:rPr>
              <a:t> --</a:t>
            </a:r>
            <a:r>
              <a:rPr lang="en-US" sz="1200" b="1" dirty="0" err="1">
                <a:solidFill>
                  <a:srgbClr val="FFFFFF"/>
                </a:solidFill>
              </a:rPr>
              <a:t>family_name</a:t>
            </a:r>
            <a:r>
              <a:rPr lang="en-US" sz="1200" b="1" dirty="0">
                <a:solidFill>
                  <a:srgbClr val="FFFFFF"/>
                </a:solidFill>
              </a:rPr>
              <a:t> </a:t>
            </a:r>
            <a:r>
              <a:rPr lang="en-US" sz="1200" b="1" dirty="0" err="1">
                <a:solidFill>
                  <a:srgbClr val="FFFFFF"/>
                </a:solidFill>
              </a:rPr>
              <a:t>kubernetes</a:t>
            </a:r>
            <a:r>
              <a:rPr lang="en-US" sz="1200" b="1" dirty="0">
                <a:solidFill>
                  <a:srgbClr val="FFFFFF"/>
                </a:solidFill>
              </a:rPr>
              <a:t> --email </a:t>
            </a:r>
            <a:r>
              <a:rPr lang="en-US" sz="1200" b="1" dirty="0">
                <a:solidFill>
                  <a:srgbClr val="FF0000"/>
                </a:solidFill>
              </a:rPr>
              <a:t>Your-Email</a:t>
            </a:r>
            <a:r>
              <a:rPr lang="en-US" sz="1200" b="1" dirty="0">
                <a:solidFill>
                  <a:srgbClr val="FFFFFF"/>
                </a:solidFill>
              </a:rPr>
              <a:t>  --origin uaa -p </a:t>
            </a:r>
            <a:r>
              <a:rPr lang="en-US" sz="1200" b="1" dirty="0">
                <a:solidFill>
                  <a:srgbClr val="FF0000"/>
                </a:solidFill>
              </a:rPr>
              <a:t>your-user-password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07D947-59B9-7F4C-A7D9-2E6F6E6E60AA}"/>
              </a:ext>
            </a:extLst>
          </p:cNvPr>
          <p:cNvSpPr txBox="1"/>
          <p:nvPr/>
        </p:nvSpPr>
        <p:spPr>
          <a:xfrm>
            <a:off x="542097" y="5179838"/>
            <a:ext cx="8883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List all users from UAA Server Using </a:t>
            </a:r>
            <a:r>
              <a:rPr lang="en-US" sz="1400" dirty="0" err="1"/>
              <a:t>uaac</a:t>
            </a:r>
            <a:r>
              <a:rPr lang="en-US" sz="1400" dirty="0"/>
              <a:t> cli.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AD5D10-B1EC-6B4E-A578-A500170F37C8}"/>
              </a:ext>
            </a:extLst>
          </p:cNvPr>
          <p:cNvSpPr txBox="1"/>
          <p:nvPr/>
        </p:nvSpPr>
        <p:spPr>
          <a:xfrm>
            <a:off x="937222" y="5487615"/>
            <a:ext cx="74888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$ </a:t>
            </a:r>
            <a:r>
              <a:rPr lang="en-US" sz="1200" b="1" dirty="0" err="1">
                <a:solidFill>
                  <a:schemeClr val="bg1"/>
                </a:solidFill>
              </a:rPr>
              <a:t>uaac</a:t>
            </a:r>
            <a:r>
              <a:rPr lang="en-US" sz="1200" b="1" dirty="0">
                <a:solidFill>
                  <a:schemeClr val="bg1"/>
                </a:solidFill>
              </a:rPr>
              <a:t> users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E70245-416E-DD48-A4D5-1A96DFB457E0}"/>
              </a:ext>
            </a:extLst>
          </p:cNvPr>
          <p:cNvSpPr txBox="1"/>
          <p:nvPr/>
        </p:nvSpPr>
        <p:spPr>
          <a:xfrm>
            <a:off x="542097" y="5940568"/>
            <a:ext cx="8883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Check your user is registered in UAA Server Using </a:t>
            </a:r>
            <a:r>
              <a:rPr lang="en-US" sz="1400" dirty="0" err="1"/>
              <a:t>uaac</a:t>
            </a:r>
            <a:r>
              <a:rPr lang="en-US" sz="1400" dirty="0"/>
              <a:t> cli.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8AF82F-BB55-EF4C-93CC-33DAA8FAF54E}"/>
              </a:ext>
            </a:extLst>
          </p:cNvPr>
          <p:cNvSpPr txBox="1"/>
          <p:nvPr/>
        </p:nvSpPr>
        <p:spPr>
          <a:xfrm>
            <a:off x="937222" y="6248345"/>
            <a:ext cx="74888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$ </a:t>
            </a:r>
            <a:r>
              <a:rPr lang="en-US" sz="1200" b="1" dirty="0" err="1">
                <a:solidFill>
                  <a:schemeClr val="bg1"/>
                </a:solidFill>
              </a:rPr>
              <a:t>uaac</a:t>
            </a:r>
            <a:r>
              <a:rPr lang="en-US" sz="1200" b="1" dirty="0">
                <a:solidFill>
                  <a:schemeClr val="bg1"/>
                </a:solidFill>
              </a:rPr>
              <a:t> user get </a:t>
            </a:r>
            <a:r>
              <a:rPr lang="en-US" sz="1200" b="1" dirty="0">
                <a:solidFill>
                  <a:srgbClr val="FF0000"/>
                </a:solidFill>
              </a:rPr>
              <a:t>your-user-name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E60F21-544D-5247-93B4-7D399FCC8976}"/>
              </a:ext>
            </a:extLst>
          </p:cNvPr>
          <p:cNvSpPr txBox="1"/>
          <p:nvPr/>
        </p:nvSpPr>
        <p:spPr>
          <a:xfrm>
            <a:off x="928957" y="2420888"/>
            <a:ext cx="7488833" cy="2769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Note: If you have CF UAA you can target and create user and client 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8DD207-0A41-3547-A825-02CDCBD13374}"/>
              </a:ext>
            </a:extLst>
          </p:cNvPr>
          <p:cNvSpPr txBox="1"/>
          <p:nvPr/>
        </p:nvSpPr>
        <p:spPr>
          <a:xfrm>
            <a:off x="533834" y="3523654"/>
            <a:ext cx="8883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Target CF UAA Server Using </a:t>
            </a:r>
            <a:r>
              <a:rPr lang="en-US" sz="1400" dirty="0" err="1"/>
              <a:t>uaac</a:t>
            </a:r>
            <a:r>
              <a:rPr lang="en-US" sz="1400" dirty="0"/>
              <a:t> cli.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47050E-7BB0-DD4E-89A9-9E82B51B9DA4}"/>
              </a:ext>
            </a:extLst>
          </p:cNvPr>
          <p:cNvSpPr txBox="1"/>
          <p:nvPr/>
        </p:nvSpPr>
        <p:spPr>
          <a:xfrm>
            <a:off x="928959" y="3831431"/>
            <a:ext cx="748883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$ </a:t>
            </a:r>
            <a:r>
              <a:rPr lang="en-US" sz="1200" b="1" dirty="0" err="1">
                <a:solidFill>
                  <a:srgbClr val="FFFFFF"/>
                </a:solidFill>
              </a:rPr>
              <a:t>uaac</a:t>
            </a:r>
            <a:r>
              <a:rPr lang="en-US" sz="1200" b="1" dirty="0">
                <a:solidFill>
                  <a:srgbClr val="FFFFFF"/>
                </a:solidFill>
              </a:rPr>
              <a:t> target https://</a:t>
            </a:r>
            <a:r>
              <a:rPr lang="en-US" sz="1200" b="1" dirty="0" err="1">
                <a:solidFill>
                  <a:srgbClr val="FFFFFF"/>
                </a:solidFill>
              </a:rPr>
              <a:t>uaa.</a:t>
            </a:r>
            <a:r>
              <a:rPr lang="en-US" sz="1200" b="1" dirty="0" err="1">
                <a:solidFill>
                  <a:srgbClr val="FF0000"/>
                </a:solidFill>
              </a:rPr>
              <a:t>your</a:t>
            </a:r>
            <a:r>
              <a:rPr lang="en-US" sz="1200" b="1" dirty="0">
                <a:solidFill>
                  <a:srgbClr val="FF0000"/>
                </a:solidFill>
              </a:rPr>
              <a:t>-domain</a:t>
            </a:r>
            <a:r>
              <a:rPr lang="en-US" sz="1200" b="1" dirty="0">
                <a:solidFill>
                  <a:srgbClr val="FFFFFF"/>
                </a:solidFill>
              </a:rPr>
              <a:t> --skip-</a:t>
            </a:r>
            <a:r>
              <a:rPr lang="en-US" sz="1200" b="1" dirty="0" err="1">
                <a:solidFill>
                  <a:srgbClr val="FFFFFF"/>
                </a:solidFill>
              </a:rPr>
              <a:t>ssl</a:t>
            </a:r>
            <a:r>
              <a:rPr lang="en-US" sz="1200" b="1" dirty="0">
                <a:solidFill>
                  <a:srgbClr val="FFFFFF"/>
                </a:solidFill>
              </a:rPr>
              <a:t>-validation</a:t>
            </a:r>
          </a:p>
          <a:p>
            <a:r>
              <a:rPr lang="en-US" sz="1200" b="1" dirty="0">
                <a:solidFill>
                  <a:srgbClr val="FFFFFF"/>
                </a:solidFill>
              </a:rPr>
              <a:t>$ </a:t>
            </a:r>
            <a:r>
              <a:rPr lang="en-US" sz="1200" b="1" dirty="0" err="1">
                <a:solidFill>
                  <a:srgbClr val="FFFFFF"/>
                </a:solidFill>
              </a:rPr>
              <a:t>uaac</a:t>
            </a:r>
            <a:r>
              <a:rPr lang="en-US" sz="1200" b="1" dirty="0">
                <a:solidFill>
                  <a:srgbClr val="FFFFFF"/>
                </a:solidFill>
              </a:rPr>
              <a:t> token client get admin -s </a:t>
            </a:r>
            <a:r>
              <a:rPr lang="en-US" sz="1200" b="1" dirty="0">
                <a:solidFill>
                  <a:srgbClr val="FF0000"/>
                </a:solidFill>
              </a:rPr>
              <a:t>your-</a:t>
            </a:r>
            <a:r>
              <a:rPr lang="en-US" sz="1200" b="1" dirty="0" err="1">
                <a:solidFill>
                  <a:srgbClr val="FF0000"/>
                </a:solidFill>
              </a:rPr>
              <a:t>uaa_admin_client_secret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591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2. UAA Setup (4/5)</a:t>
            </a:r>
            <a:br>
              <a:rPr kumimoji="1" lang="en-US" altLang="ko-KR" dirty="0"/>
            </a:br>
            <a:r>
              <a:rPr kumimoji="1" lang="en-US" altLang="ko-KR" dirty="0"/>
              <a:t>  - UAA-Clients (4/5)</a:t>
            </a:r>
            <a:endParaRPr kumimoji="1" lang="en-US" altLang="ko-KR" b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CAEC72-4C16-C249-93E4-919EDFF3D21A}"/>
              </a:ext>
            </a:extLst>
          </p:cNvPr>
          <p:cNvSpPr txBox="1"/>
          <p:nvPr/>
        </p:nvSpPr>
        <p:spPr>
          <a:xfrm>
            <a:off x="533834" y="980728"/>
            <a:ext cx="8883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Create uaa client to configure </a:t>
            </a:r>
            <a:r>
              <a:rPr lang="en-US" sz="1400" dirty="0" err="1"/>
              <a:t>kubo</a:t>
            </a:r>
            <a:r>
              <a:rPr lang="en-US" sz="14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FF23C0-D91B-8D4E-8461-6F208C612F85}"/>
              </a:ext>
            </a:extLst>
          </p:cNvPr>
          <p:cNvSpPr txBox="1"/>
          <p:nvPr/>
        </p:nvSpPr>
        <p:spPr>
          <a:xfrm>
            <a:off x="776536" y="1288505"/>
            <a:ext cx="820050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$ cd ~/workspace/</a:t>
            </a:r>
            <a:r>
              <a:rPr lang="en-US" sz="1200" b="1" dirty="0" err="1">
                <a:solidFill>
                  <a:srgbClr val="FFFFFF"/>
                </a:solidFill>
              </a:rPr>
              <a:t>uaa</a:t>
            </a:r>
            <a:r>
              <a:rPr lang="en-US" sz="1200" b="1" dirty="0">
                <a:solidFill>
                  <a:srgbClr val="FFFFFF"/>
                </a:solidFill>
              </a:rPr>
              <a:t>-release/templates/ &amp;&amp; </a:t>
            </a:r>
            <a:r>
              <a:rPr lang="en-US" sz="1200" b="1" dirty="0" err="1">
                <a:solidFill>
                  <a:srgbClr val="FFFFFF"/>
                </a:solidFill>
              </a:rPr>
              <a:t>mkdir</a:t>
            </a:r>
            <a:r>
              <a:rPr lang="en-US" sz="1200" b="1" dirty="0">
                <a:solidFill>
                  <a:srgbClr val="FFFFFF"/>
                </a:solidFill>
              </a:rPr>
              <a:t> </a:t>
            </a:r>
            <a:r>
              <a:rPr lang="en-US" sz="1200" b="1" dirty="0" err="1">
                <a:solidFill>
                  <a:srgbClr val="FFFFFF"/>
                </a:solidFill>
              </a:rPr>
              <a:t>kubo</a:t>
            </a:r>
            <a:r>
              <a:rPr lang="en-US" sz="1200" b="1" dirty="0">
                <a:solidFill>
                  <a:srgbClr val="FFFFFF"/>
                </a:solidFill>
              </a:rPr>
              <a:t> &amp;&amp; cd ~/workspace/</a:t>
            </a:r>
            <a:r>
              <a:rPr lang="en-US" sz="1200" b="1" dirty="0" err="1">
                <a:solidFill>
                  <a:srgbClr val="FFFFFF"/>
                </a:solidFill>
              </a:rPr>
              <a:t>uaa</a:t>
            </a:r>
            <a:r>
              <a:rPr lang="en-US" sz="1200" b="1" dirty="0">
                <a:solidFill>
                  <a:srgbClr val="FFFFFF"/>
                </a:solidFill>
              </a:rPr>
              <a:t>-release/templates/</a:t>
            </a:r>
            <a:r>
              <a:rPr lang="en-US" sz="1200" b="1" dirty="0" err="1">
                <a:solidFill>
                  <a:srgbClr val="FFFFFF"/>
                </a:solidFill>
              </a:rPr>
              <a:t>kubo</a:t>
            </a:r>
            <a:r>
              <a:rPr lang="en-US" sz="1200" b="1" dirty="0">
                <a:solidFill>
                  <a:srgbClr val="FFFFFF"/>
                </a:solidFill>
              </a:rPr>
              <a:t> </a:t>
            </a:r>
          </a:p>
          <a:p>
            <a:r>
              <a:rPr lang="en-US" sz="1200" b="1" dirty="0">
                <a:solidFill>
                  <a:srgbClr val="FFFFFF"/>
                </a:solidFill>
              </a:rPr>
              <a:t>$ vi </a:t>
            </a:r>
            <a:r>
              <a:rPr lang="en-US" sz="1200" b="1" dirty="0" err="1">
                <a:solidFill>
                  <a:srgbClr val="FFFFFF"/>
                </a:solidFill>
              </a:rPr>
              <a:t>kubo-uaa.sh</a:t>
            </a: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93A85F-BAE3-0C41-A749-938C20B0FAB0}"/>
              </a:ext>
            </a:extLst>
          </p:cNvPr>
          <p:cNvSpPr txBox="1"/>
          <p:nvPr/>
        </p:nvSpPr>
        <p:spPr>
          <a:xfrm>
            <a:off x="776536" y="1739131"/>
            <a:ext cx="820050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#!/bin/bash</a:t>
            </a:r>
          </a:p>
          <a:p>
            <a:br>
              <a:rPr lang="en-US" sz="900" dirty="0"/>
            </a:br>
            <a:r>
              <a:rPr lang="en-US" sz="900" dirty="0"/>
              <a:t># </a:t>
            </a:r>
            <a:r>
              <a:rPr lang="en-US" sz="900" dirty="0" err="1"/>
              <a:t>Clinet</a:t>
            </a:r>
            <a:r>
              <a:rPr lang="en-US" sz="900" dirty="0"/>
              <a:t> Info</a:t>
            </a:r>
          </a:p>
          <a:p>
            <a:r>
              <a:rPr lang="en-US" sz="900" dirty="0"/>
              <a:t>ADMIN=admin</a:t>
            </a:r>
          </a:p>
          <a:p>
            <a:r>
              <a:rPr lang="en-US" sz="900" dirty="0"/>
              <a:t>ADMIN_SECRET=</a:t>
            </a:r>
            <a:r>
              <a:rPr lang="en-US" sz="900" b="1" dirty="0">
                <a:solidFill>
                  <a:srgbClr val="FF0000"/>
                </a:solidFill>
              </a:rPr>
              <a:t>your-</a:t>
            </a:r>
            <a:r>
              <a:rPr lang="en-US" sz="900" b="1" dirty="0" err="1">
                <a:solidFill>
                  <a:srgbClr val="FF0000"/>
                </a:solidFill>
              </a:rPr>
              <a:t>uaa_admin_client_secret</a:t>
            </a:r>
            <a:endParaRPr lang="en-US" sz="900" b="1" dirty="0">
              <a:solidFill>
                <a:srgbClr val="FF0000"/>
              </a:solidFill>
            </a:endParaRPr>
          </a:p>
          <a:p>
            <a:r>
              <a:rPr lang="en-US" sz="900" dirty="0"/>
              <a:t>CLIENT=</a:t>
            </a:r>
            <a:r>
              <a:rPr lang="en-US" sz="900" b="1" dirty="0">
                <a:solidFill>
                  <a:srgbClr val="FF0000"/>
                </a:solidFill>
              </a:rPr>
              <a:t>your-client-name</a:t>
            </a:r>
          </a:p>
          <a:p>
            <a:r>
              <a:rPr lang="en-US" sz="900" dirty="0"/>
              <a:t>CLIENT_SECRET=</a:t>
            </a:r>
            <a:r>
              <a:rPr lang="en-US" sz="900" b="1" dirty="0">
                <a:solidFill>
                  <a:srgbClr val="FF0000"/>
                </a:solidFill>
              </a:rPr>
              <a:t>your-client-secret</a:t>
            </a:r>
          </a:p>
          <a:p>
            <a:r>
              <a:rPr lang="en-US" sz="900" dirty="0"/>
              <a:t>AUTHORITIES="oauth.login,scim.write,clients.read,scim.userids,password.write,clients.secret,clients.write,uaa.admin,scim.read,doppler.firehose"</a:t>
            </a:r>
          </a:p>
          <a:p>
            <a:r>
              <a:rPr lang="en-US" sz="900" dirty="0"/>
              <a:t>AUTHORIZED_GRANT_TYPES="</a:t>
            </a:r>
            <a:r>
              <a:rPr lang="en-US" sz="900" dirty="0" err="1"/>
              <a:t>client_credentials,password,refresh_token</a:t>
            </a:r>
            <a:r>
              <a:rPr lang="en-US" sz="900" dirty="0"/>
              <a:t>" # </a:t>
            </a:r>
            <a:r>
              <a:rPr lang="en-US" sz="900" dirty="0" err="1"/>
              <a:t>authorization_code,implicit</a:t>
            </a:r>
            <a:endParaRPr lang="en-US" sz="900" dirty="0"/>
          </a:p>
          <a:p>
            <a:r>
              <a:rPr lang="en-US" sz="900" dirty="0"/>
              <a:t>SCOPE="cloud_controller.read,cloud_controller.write,openid,cloud_controller.admin,scim.read,scim.write,doppler.firehose,uaa.user,routing.router_groups.read,uaa.admin,password.write"</a:t>
            </a:r>
          </a:p>
          <a:p>
            <a:br>
              <a:rPr lang="en-US" sz="900" dirty="0"/>
            </a:br>
            <a:r>
              <a:rPr lang="en-US" sz="900" dirty="0"/>
              <a:t># [2] Add Client</a:t>
            </a:r>
          </a:p>
          <a:p>
            <a:r>
              <a:rPr lang="en-US" sz="900" dirty="0" err="1"/>
              <a:t>uaac</a:t>
            </a:r>
            <a:r>
              <a:rPr lang="en-US" sz="900" dirty="0"/>
              <a:t> target https://</a:t>
            </a:r>
            <a:r>
              <a:rPr lang="en-US" sz="900" b="1" dirty="0">
                <a:solidFill>
                  <a:srgbClr val="FF0000"/>
                </a:solidFill>
              </a:rPr>
              <a:t>your-uaa-public-ip</a:t>
            </a:r>
            <a:r>
              <a:rPr lang="en-US" sz="900" dirty="0"/>
              <a:t>:8443 --skip-</a:t>
            </a:r>
            <a:r>
              <a:rPr lang="en-US" sz="900" dirty="0" err="1"/>
              <a:t>ssl</a:t>
            </a:r>
            <a:r>
              <a:rPr lang="en-US" sz="900" dirty="0"/>
              <a:t>-validation</a:t>
            </a:r>
          </a:p>
          <a:p>
            <a:r>
              <a:rPr lang="en-US" sz="900" dirty="0" err="1"/>
              <a:t>uaac</a:t>
            </a:r>
            <a:r>
              <a:rPr lang="en-US" sz="900" dirty="0"/>
              <a:t> token client get $ADMIN -s $ADMIN_SECRET</a:t>
            </a:r>
          </a:p>
          <a:p>
            <a:r>
              <a:rPr lang="en-US" sz="900" dirty="0" err="1"/>
              <a:t>uaac</a:t>
            </a:r>
            <a:r>
              <a:rPr lang="en-US" sz="900" dirty="0"/>
              <a:t> client add $CLIENT --name $CLIENT -s $CLIENT_SECRET \</a:t>
            </a:r>
          </a:p>
          <a:p>
            <a:r>
              <a:rPr lang="en-US" sz="900" dirty="0"/>
              <a:t>--authorities $AUTHORITIES \</a:t>
            </a:r>
          </a:p>
          <a:p>
            <a:r>
              <a:rPr lang="en-US" sz="900" dirty="0"/>
              <a:t>--</a:t>
            </a:r>
            <a:r>
              <a:rPr lang="en-US" sz="900" dirty="0" err="1"/>
              <a:t>authorized_grant_types</a:t>
            </a:r>
            <a:r>
              <a:rPr lang="en-US" sz="900" dirty="0"/>
              <a:t> $AUTHORIZED_GRANT_TYPES \</a:t>
            </a:r>
          </a:p>
          <a:p>
            <a:r>
              <a:rPr lang="en-US" sz="900" dirty="0"/>
              <a:t>--scope $SCOPE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8E7D7C-53D1-FE47-AFA7-80E77A84A950}"/>
              </a:ext>
            </a:extLst>
          </p:cNvPr>
          <p:cNvSpPr txBox="1"/>
          <p:nvPr/>
        </p:nvSpPr>
        <p:spPr>
          <a:xfrm>
            <a:off x="533834" y="4437112"/>
            <a:ext cx="8883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Grant permissions for </a:t>
            </a:r>
            <a:r>
              <a:rPr lang="en-US" sz="1400" dirty="0" err="1"/>
              <a:t>kubo-uaa.sh</a:t>
            </a:r>
            <a:r>
              <a:rPr lang="en-US" sz="1400" dirty="0"/>
              <a:t> file and create client in uaa </a:t>
            </a:r>
            <a:r>
              <a:rPr lang="en-US" sz="1400" dirty="0" err="1"/>
              <a:t>setver</a:t>
            </a:r>
            <a:r>
              <a:rPr lang="en-US" sz="1400" dirty="0"/>
              <a:t> for </a:t>
            </a:r>
            <a:r>
              <a:rPr lang="en-US" sz="1400" dirty="0" err="1"/>
              <a:t>kubo</a:t>
            </a:r>
            <a:r>
              <a:rPr lang="en-US" sz="1400" dirty="0"/>
              <a:t> </a:t>
            </a:r>
            <a:r>
              <a:rPr lang="en-US" sz="1400" dirty="0" err="1"/>
              <a:t>dpeloyment</a:t>
            </a:r>
            <a:r>
              <a:rPr lang="en-US" sz="1400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EA160D-C6D9-EA48-ADE1-517194957DF9}"/>
              </a:ext>
            </a:extLst>
          </p:cNvPr>
          <p:cNvSpPr txBox="1"/>
          <p:nvPr/>
        </p:nvSpPr>
        <p:spPr>
          <a:xfrm>
            <a:off x="776536" y="4744889"/>
            <a:ext cx="820050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$ </a:t>
            </a:r>
            <a:r>
              <a:rPr lang="en-US" sz="1200" b="1" dirty="0" err="1">
                <a:solidFill>
                  <a:srgbClr val="FFFFFF"/>
                </a:solidFill>
              </a:rPr>
              <a:t>chmod</a:t>
            </a:r>
            <a:r>
              <a:rPr lang="en-US" sz="1200" b="1" dirty="0">
                <a:solidFill>
                  <a:srgbClr val="FFFFFF"/>
                </a:solidFill>
              </a:rPr>
              <a:t> 777 ~/workspace/</a:t>
            </a:r>
            <a:r>
              <a:rPr lang="en-US" sz="1200" b="1" dirty="0" err="1">
                <a:solidFill>
                  <a:srgbClr val="FFFFFF"/>
                </a:solidFill>
              </a:rPr>
              <a:t>uaa</a:t>
            </a:r>
            <a:r>
              <a:rPr lang="en-US" sz="1200" b="1" dirty="0">
                <a:solidFill>
                  <a:srgbClr val="FFFFFF"/>
                </a:solidFill>
              </a:rPr>
              <a:t>-release/templates/</a:t>
            </a:r>
            <a:r>
              <a:rPr lang="en-US" sz="1200" b="1" dirty="0" err="1">
                <a:solidFill>
                  <a:srgbClr val="FFFFFF"/>
                </a:solidFill>
              </a:rPr>
              <a:t>kubo</a:t>
            </a:r>
            <a:r>
              <a:rPr lang="en-US" sz="1200" b="1" dirty="0">
                <a:solidFill>
                  <a:srgbClr val="FFFFFF"/>
                </a:solidFill>
              </a:rPr>
              <a:t>/</a:t>
            </a:r>
            <a:r>
              <a:rPr lang="en-US" sz="1200" b="1" dirty="0" err="1">
                <a:solidFill>
                  <a:srgbClr val="FFFFFF"/>
                </a:solidFill>
              </a:rPr>
              <a:t>kubo-uaa.sh</a:t>
            </a:r>
            <a:r>
              <a:rPr lang="en-US" sz="1200" b="1" dirty="0">
                <a:solidFill>
                  <a:srgbClr val="FFFFFF"/>
                </a:solidFill>
              </a:rPr>
              <a:t> </a:t>
            </a:r>
          </a:p>
          <a:p>
            <a:r>
              <a:rPr lang="en-US" sz="1200" b="1" dirty="0">
                <a:solidFill>
                  <a:srgbClr val="FFFFFF"/>
                </a:solidFill>
              </a:rPr>
              <a:t>$ ./</a:t>
            </a:r>
            <a:r>
              <a:rPr lang="en-US" sz="1200" b="1" dirty="0" err="1">
                <a:solidFill>
                  <a:srgbClr val="FFFFFF"/>
                </a:solidFill>
              </a:rPr>
              <a:t>kubo-uaa.sh</a:t>
            </a: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663F6C-7621-C64D-9329-38CF3D9047E7}"/>
              </a:ext>
            </a:extLst>
          </p:cNvPr>
          <p:cNvSpPr txBox="1"/>
          <p:nvPr/>
        </p:nvSpPr>
        <p:spPr>
          <a:xfrm>
            <a:off x="542097" y="5220488"/>
            <a:ext cx="8883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List all clients from UAA Server Using </a:t>
            </a:r>
            <a:r>
              <a:rPr lang="en-US" sz="1400" dirty="0" err="1"/>
              <a:t>uaac</a:t>
            </a:r>
            <a:r>
              <a:rPr lang="en-US" sz="1400" dirty="0"/>
              <a:t> cli.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52F89C-5475-EF46-8B2B-F120A8D41A79}"/>
              </a:ext>
            </a:extLst>
          </p:cNvPr>
          <p:cNvSpPr txBox="1"/>
          <p:nvPr/>
        </p:nvSpPr>
        <p:spPr>
          <a:xfrm>
            <a:off x="937222" y="5528265"/>
            <a:ext cx="74888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$ </a:t>
            </a:r>
            <a:r>
              <a:rPr lang="en-US" sz="1200" b="1" dirty="0" err="1">
                <a:solidFill>
                  <a:schemeClr val="bg1"/>
                </a:solidFill>
              </a:rPr>
              <a:t>uaac</a:t>
            </a:r>
            <a:r>
              <a:rPr lang="en-US" sz="1200" b="1" dirty="0">
                <a:solidFill>
                  <a:schemeClr val="bg1"/>
                </a:solidFill>
              </a:rPr>
              <a:t> clients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A9F8D7-898B-0447-8C18-AF0C591920B1}"/>
              </a:ext>
            </a:extLst>
          </p:cNvPr>
          <p:cNvSpPr txBox="1"/>
          <p:nvPr/>
        </p:nvSpPr>
        <p:spPr>
          <a:xfrm>
            <a:off x="542097" y="5877272"/>
            <a:ext cx="8883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Check your user is registered in UAA Server Using </a:t>
            </a:r>
            <a:r>
              <a:rPr lang="en-US" sz="1400" dirty="0" err="1"/>
              <a:t>uaac</a:t>
            </a:r>
            <a:r>
              <a:rPr lang="en-US" sz="1400" dirty="0"/>
              <a:t> cli.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FE5DAB-27EF-C84A-ABE1-63DE2FA4A4DC}"/>
              </a:ext>
            </a:extLst>
          </p:cNvPr>
          <p:cNvSpPr txBox="1"/>
          <p:nvPr/>
        </p:nvSpPr>
        <p:spPr>
          <a:xfrm>
            <a:off x="937222" y="6185049"/>
            <a:ext cx="74888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$ </a:t>
            </a:r>
            <a:r>
              <a:rPr lang="en-US" sz="1200" b="1" dirty="0" err="1">
                <a:solidFill>
                  <a:schemeClr val="bg1"/>
                </a:solidFill>
              </a:rPr>
              <a:t>uaac</a:t>
            </a:r>
            <a:r>
              <a:rPr lang="en-US" sz="1200" b="1" dirty="0">
                <a:solidFill>
                  <a:schemeClr val="bg1"/>
                </a:solidFill>
              </a:rPr>
              <a:t> client get </a:t>
            </a:r>
            <a:r>
              <a:rPr lang="en-US" sz="1200" b="1" dirty="0">
                <a:solidFill>
                  <a:srgbClr val="FF0000"/>
                </a:solidFill>
              </a:rPr>
              <a:t>your-client-name</a:t>
            </a:r>
          </a:p>
        </p:txBody>
      </p:sp>
    </p:spTree>
    <p:extLst>
      <p:ext uri="{BB962C8B-B14F-4D97-AF65-F5344CB8AC3E}">
        <p14:creationId xmlns:p14="http://schemas.microsoft.com/office/powerpoint/2010/main" val="1457693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2. UAA Setup (5/5)</a:t>
            </a:r>
            <a:br>
              <a:rPr kumimoji="1" lang="en-US" altLang="ko-KR" dirty="0"/>
            </a:br>
            <a:r>
              <a:rPr kumimoji="1" lang="en-US" altLang="ko-KR" dirty="0"/>
              <a:t>  - UAA-Config (5/5)</a:t>
            </a:r>
            <a:endParaRPr kumimoji="1" lang="en-US" altLang="ko-KR" b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CAEC72-4C16-C249-93E4-919EDFF3D21A}"/>
              </a:ext>
            </a:extLst>
          </p:cNvPr>
          <p:cNvSpPr txBox="1"/>
          <p:nvPr/>
        </p:nvSpPr>
        <p:spPr>
          <a:xfrm>
            <a:off x="533834" y="980728"/>
            <a:ext cx="8883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Install </a:t>
            </a:r>
            <a:r>
              <a:rPr lang="en-US" sz="1400" dirty="0" err="1"/>
              <a:t>uaak</a:t>
            </a:r>
            <a:r>
              <a:rPr lang="en-US" sz="1400" dirty="0"/>
              <a:t> cli to create uaa config.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FF23C0-D91B-8D4E-8461-6F208C612F85}"/>
              </a:ext>
            </a:extLst>
          </p:cNvPr>
          <p:cNvSpPr txBox="1"/>
          <p:nvPr/>
        </p:nvSpPr>
        <p:spPr>
          <a:xfrm>
            <a:off x="776536" y="1288505"/>
            <a:ext cx="8200505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$ cd ~/workspace/</a:t>
            </a:r>
          </a:p>
          <a:p>
            <a:r>
              <a:rPr lang="en-US" sz="1200" b="1" dirty="0">
                <a:solidFill>
                  <a:srgbClr val="FFFFFF"/>
                </a:solidFill>
              </a:rPr>
              <a:t>$ git clone https://</a:t>
            </a:r>
            <a:r>
              <a:rPr lang="en-US" sz="1200" b="1" dirty="0" err="1">
                <a:solidFill>
                  <a:srgbClr val="FFFFFF"/>
                </a:solidFill>
              </a:rPr>
              <a:t>github.com</a:t>
            </a:r>
            <a:r>
              <a:rPr lang="en-US" sz="1200" b="1" dirty="0">
                <a:solidFill>
                  <a:srgbClr val="FFFFFF"/>
                </a:solidFill>
              </a:rPr>
              <a:t>/abhilash07/</a:t>
            </a:r>
            <a:r>
              <a:rPr lang="en-US" sz="1200" b="1" dirty="0" err="1">
                <a:solidFill>
                  <a:srgbClr val="FFFFFF"/>
                </a:solidFill>
              </a:rPr>
              <a:t>uaa.git</a:t>
            </a:r>
            <a:r>
              <a:rPr lang="en-US" sz="1200" b="1" dirty="0">
                <a:solidFill>
                  <a:srgbClr val="FFFFFF"/>
                </a:solidFill>
              </a:rPr>
              <a:t>  &amp;&amp; cd ~/workspace/uaa</a:t>
            </a:r>
          </a:p>
          <a:p>
            <a:r>
              <a:rPr lang="en-US" sz="1200" b="1" dirty="0">
                <a:solidFill>
                  <a:srgbClr val="FFFFFF"/>
                </a:solidFill>
              </a:rPr>
              <a:t>$ </a:t>
            </a:r>
            <a:r>
              <a:rPr lang="en-US" sz="1200" b="1" dirty="0" err="1">
                <a:solidFill>
                  <a:srgbClr val="FFFFFF"/>
                </a:solidFill>
              </a:rPr>
              <a:t>chmod</a:t>
            </a:r>
            <a:r>
              <a:rPr lang="en-US" sz="1200" b="1" dirty="0">
                <a:solidFill>
                  <a:srgbClr val="FFFFFF"/>
                </a:solidFill>
              </a:rPr>
              <a:t> +x </a:t>
            </a:r>
            <a:r>
              <a:rPr lang="en-US" sz="1200" b="1" dirty="0" err="1">
                <a:solidFill>
                  <a:srgbClr val="FFFFFF"/>
                </a:solidFill>
              </a:rPr>
              <a:t>uaak</a:t>
            </a:r>
            <a:r>
              <a:rPr lang="en-US" sz="1200" b="1" dirty="0">
                <a:solidFill>
                  <a:srgbClr val="FFFFFF"/>
                </a:solidFill>
              </a:rPr>
              <a:t> </a:t>
            </a:r>
          </a:p>
          <a:p>
            <a:r>
              <a:rPr lang="en-US" sz="1200" b="1" dirty="0">
                <a:solidFill>
                  <a:srgbClr val="FFFFFF"/>
                </a:solidFill>
              </a:rPr>
              <a:t>$ </a:t>
            </a:r>
            <a:r>
              <a:rPr lang="en-US" sz="1200" b="1" dirty="0" err="1">
                <a:solidFill>
                  <a:srgbClr val="FFFFFF"/>
                </a:solidFill>
              </a:rPr>
              <a:t>sudo</a:t>
            </a:r>
            <a:r>
              <a:rPr lang="en-US" sz="1200" b="1" dirty="0">
                <a:solidFill>
                  <a:srgbClr val="FFFFFF"/>
                </a:solidFill>
              </a:rPr>
              <a:t> mv ~/workspace/uaa/</a:t>
            </a:r>
            <a:r>
              <a:rPr lang="en-US" sz="1200" b="1" dirty="0" err="1">
                <a:solidFill>
                  <a:srgbClr val="FFFFFF"/>
                </a:solidFill>
              </a:rPr>
              <a:t>uaak</a:t>
            </a:r>
            <a:r>
              <a:rPr lang="en-US" sz="1200" b="1" dirty="0">
                <a:solidFill>
                  <a:srgbClr val="FFFFFF"/>
                </a:solidFill>
              </a:rPr>
              <a:t> /</a:t>
            </a:r>
            <a:r>
              <a:rPr lang="en-US" sz="1200" b="1" dirty="0" err="1">
                <a:solidFill>
                  <a:srgbClr val="FFFFFF"/>
                </a:solidFill>
              </a:rPr>
              <a:t>usr</a:t>
            </a:r>
            <a:r>
              <a:rPr lang="en-US" sz="1200" b="1" dirty="0">
                <a:solidFill>
                  <a:srgbClr val="FFFFFF"/>
                </a:solidFill>
              </a:rPr>
              <a:t>/local/bin/</a:t>
            </a:r>
            <a:r>
              <a:rPr lang="en-US" sz="1200" b="1" dirty="0" err="1">
                <a:solidFill>
                  <a:srgbClr val="FFFFFF"/>
                </a:solidFill>
              </a:rPr>
              <a:t>uaak</a:t>
            </a:r>
            <a:endParaRPr lang="en-US" sz="1200" b="1" dirty="0">
              <a:solidFill>
                <a:srgbClr val="FFFFFF"/>
              </a:solidFill>
            </a:endParaRPr>
          </a:p>
          <a:p>
            <a:r>
              <a:rPr lang="en-US" sz="1200" b="1" dirty="0">
                <a:solidFill>
                  <a:srgbClr val="FFFFFF"/>
                </a:solidFill>
              </a:rPr>
              <a:t>$ </a:t>
            </a:r>
            <a:r>
              <a:rPr lang="en-US" sz="1200" b="1" dirty="0" err="1">
                <a:solidFill>
                  <a:srgbClr val="FFFFFF"/>
                </a:solidFill>
              </a:rPr>
              <a:t>uaak</a:t>
            </a:r>
            <a:r>
              <a:rPr lang="en-US" sz="1200" b="1" dirty="0">
                <a:solidFill>
                  <a:srgbClr val="FFFFFF"/>
                </a:solidFill>
              </a:rPr>
              <a:t> -h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497582-162A-3440-90D7-041A2427570F}"/>
              </a:ext>
            </a:extLst>
          </p:cNvPr>
          <p:cNvSpPr txBox="1"/>
          <p:nvPr/>
        </p:nvSpPr>
        <p:spPr>
          <a:xfrm>
            <a:off x="533834" y="2396118"/>
            <a:ext cx="8883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Create uaa config to configure </a:t>
            </a:r>
            <a:r>
              <a:rPr lang="en-US" sz="1400" dirty="0" err="1"/>
              <a:t>kubo</a:t>
            </a:r>
            <a:r>
              <a:rPr lang="en-US" sz="1400" dirty="0"/>
              <a:t> config using </a:t>
            </a:r>
            <a:r>
              <a:rPr lang="en-US" sz="1400" dirty="0" err="1"/>
              <a:t>uaak</a:t>
            </a:r>
            <a:r>
              <a:rPr lang="en-US" sz="1400" dirty="0"/>
              <a:t> cli.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B3E6A-BC7F-D34E-A34E-B778CC61D46D}"/>
              </a:ext>
            </a:extLst>
          </p:cNvPr>
          <p:cNvSpPr txBox="1"/>
          <p:nvPr/>
        </p:nvSpPr>
        <p:spPr>
          <a:xfrm>
            <a:off x="776536" y="2840386"/>
            <a:ext cx="8200505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$ </a:t>
            </a:r>
            <a:r>
              <a:rPr lang="en-US" sz="1200" b="1" dirty="0" err="1">
                <a:solidFill>
                  <a:srgbClr val="FFFFFF"/>
                </a:solidFill>
              </a:rPr>
              <a:t>uaak</a:t>
            </a:r>
            <a:r>
              <a:rPr lang="en-US" sz="1200" b="1" dirty="0">
                <a:solidFill>
                  <a:srgbClr val="FFFFFF"/>
                </a:solidFill>
              </a:rPr>
              <a:t> -</a:t>
            </a:r>
            <a:r>
              <a:rPr lang="en-US" sz="1200" b="1" dirty="0" err="1">
                <a:solidFill>
                  <a:srgbClr val="FFFFFF"/>
                </a:solidFill>
              </a:rPr>
              <a:t>uaa.username</a:t>
            </a:r>
            <a:r>
              <a:rPr lang="en-US" sz="1200" b="1" dirty="0">
                <a:solidFill>
                  <a:srgbClr val="FFFFFF"/>
                </a:solidFill>
              </a:rPr>
              <a:t>=</a:t>
            </a:r>
            <a:r>
              <a:rPr lang="en-US" sz="1200" b="1" dirty="0">
                <a:solidFill>
                  <a:srgbClr val="FF0000"/>
                </a:solidFill>
              </a:rPr>
              <a:t>Your-Email </a:t>
            </a:r>
            <a:r>
              <a:rPr lang="en-US" sz="1200" b="1" dirty="0">
                <a:solidFill>
                  <a:srgbClr val="FFFFFF"/>
                </a:solidFill>
              </a:rPr>
              <a:t>-</a:t>
            </a:r>
            <a:r>
              <a:rPr lang="en-US" sz="1200" b="1" dirty="0" err="1">
                <a:solidFill>
                  <a:srgbClr val="FFFFFF"/>
                </a:solidFill>
              </a:rPr>
              <a:t>uaa.password</a:t>
            </a:r>
            <a:r>
              <a:rPr lang="en-US" sz="1200" b="1" dirty="0">
                <a:solidFill>
                  <a:srgbClr val="FFFFFF"/>
                </a:solidFill>
              </a:rPr>
              <a:t>=</a:t>
            </a:r>
            <a:r>
              <a:rPr lang="en-US" sz="1200" b="1" dirty="0">
                <a:solidFill>
                  <a:srgbClr val="FF0000"/>
                </a:solidFill>
              </a:rPr>
              <a:t>your-user-password</a:t>
            </a:r>
            <a:r>
              <a:rPr lang="en-US" sz="1200" b="1" dirty="0">
                <a:solidFill>
                  <a:srgbClr val="FFFFFF"/>
                </a:solidFill>
              </a:rPr>
              <a:t> -</a:t>
            </a:r>
            <a:r>
              <a:rPr lang="en-US" sz="1200" b="1" dirty="0" err="1">
                <a:solidFill>
                  <a:srgbClr val="FFFFFF"/>
                </a:solidFill>
              </a:rPr>
              <a:t>uaa.client_id</a:t>
            </a:r>
            <a:r>
              <a:rPr lang="en-US" sz="1200" b="1" dirty="0">
                <a:solidFill>
                  <a:srgbClr val="FFFFFF"/>
                </a:solidFill>
              </a:rPr>
              <a:t>=</a:t>
            </a:r>
            <a:r>
              <a:rPr lang="en-US" sz="1200" b="1" dirty="0">
                <a:solidFill>
                  <a:srgbClr val="FF0000"/>
                </a:solidFill>
              </a:rPr>
              <a:t>your-client-name</a:t>
            </a:r>
            <a:r>
              <a:rPr lang="en-US" sz="1200" b="1" dirty="0">
                <a:solidFill>
                  <a:srgbClr val="FFFFFF"/>
                </a:solidFill>
              </a:rPr>
              <a:t> -</a:t>
            </a:r>
            <a:r>
              <a:rPr lang="en-US" sz="1200" b="1" dirty="0" err="1">
                <a:solidFill>
                  <a:srgbClr val="FFFFFF"/>
                </a:solidFill>
              </a:rPr>
              <a:t>uaa.client_secret</a:t>
            </a:r>
            <a:r>
              <a:rPr lang="en-US" sz="1200" b="1" dirty="0">
                <a:solidFill>
                  <a:srgbClr val="FFFFFF"/>
                </a:solidFill>
              </a:rPr>
              <a:t>=</a:t>
            </a:r>
            <a:r>
              <a:rPr lang="en-US" sz="1200" b="1" dirty="0">
                <a:solidFill>
                  <a:srgbClr val="FF0000"/>
                </a:solidFill>
              </a:rPr>
              <a:t>your-client-secret</a:t>
            </a:r>
            <a:r>
              <a:rPr lang="en-US" sz="1200" b="1" dirty="0">
                <a:solidFill>
                  <a:srgbClr val="FFFFFF"/>
                </a:solidFill>
              </a:rPr>
              <a:t> -</a:t>
            </a:r>
            <a:r>
              <a:rPr lang="en-US" sz="1200" b="1" dirty="0" err="1">
                <a:solidFill>
                  <a:srgbClr val="FFFFFF"/>
                </a:solidFill>
              </a:rPr>
              <a:t>uaa.url</a:t>
            </a:r>
            <a:r>
              <a:rPr lang="en-US" sz="1200" b="1" dirty="0">
                <a:solidFill>
                  <a:srgbClr val="FFFFFF"/>
                </a:solidFill>
              </a:rPr>
              <a:t>=https://</a:t>
            </a:r>
            <a:r>
              <a:rPr lang="en-US" sz="1200" b="1" dirty="0">
                <a:solidFill>
                  <a:srgbClr val="FF0000"/>
                </a:solidFill>
              </a:rPr>
              <a:t>your-uaa-public-ip:8443</a:t>
            </a:r>
            <a:r>
              <a:rPr lang="en-US" sz="1200" b="1" dirty="0">
                <a:solidFill>
                  <a:srgbClr val="FFFFFF"/>
                </a:solidFill>
              </a:rPr>
              <a:t> -</a:t>
            </a:r>
            <a:r>
              <a:rPr lang="en-US" sz="1200" b="1" dirty="0" err="1">
                <a:solidFill>
                  <a:srgbClr val="FFFFFF"/>
                </a:solidFill>
              </a:rPr>
              <a:t>uaa.skip_ssl_verify</a:t>
            </a:r>
            <a:r>
              <a:rPr lang="en-US" sz="1200" b="1" dirty="0">
                <a:solidFill>
                  <a:srgbClr val="FFFFFF"/>
                </a:solidFill>
              </a:rPr>
              <a:t>=true &gt;&gt; ~/workspace/uaa-release/templates/</a:t>
            </a:r>
            <a:r>
              <a:rPr lang="en-US" sz="1200" b="1" dirty="0" err="1">
                <a:solidFill>
                  <a:srgbClr val="FFFFFF"/>
                </a:solidFill>
              </a:rPr>
              <a:t>kubo</a:t>
            </a:r>
            <a:r>
              <a:rPr lang="en-US" sz="1200" b="1" dirty="0">
                <a:solidFill>
                  <a:srgbClr val="FFFFFF"/>
                </a:solidFill>
              </a:rPr>
              <a:t>/uaa-</a:t>
            </a:r>
            <a:r>
              <a:rPr lang="en-US" sz="1200" b="1" dirty="0" err="1">
                <a:solidFill>
                  <a:srgbClr val="FFFFFF"/>
                </a:solidFill>
              </a:rPr>
              <a:t>kubo.json</a:t>
            </a: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83DAD5-2CEB-EF46-AAE0-A4F1728A3707}"/>
              </a:ext>
            </a:extLst>
          </p:cNvPr>
          <p:cNvSpPr txBox="1"/>
          <p:nvPr/>
        </p:nvSpPr>
        <p:spPr>
          <a:xfrm>
            <a:off x="920552" y="3623208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Sample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AA510C-B768-AC49-A9AF-8A62DCC272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83"/>
          <a:stretch/>
        </p:blipFill>
        <p:spPr>
          <a:xfrm>
            <a:off x="3512840" y="4005064"/>
            <a:ext cx="3962400" cy="226466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FEEBF17-0212-8643-BC28-45B7C2175F5F}"/>
              </a:ext>
            </a:extLst>
          </p:cNvPr>
          <p:cNvSpPr txBox="1"/>
          <p:nvPr/>
        </p:nvSpPr>
        <p:spPr>
          <a:xfrm>
            <a:off x="4232920" y="4352556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Your-Email</a:t>
            </a:r>
            <a:endParaRPr 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E6BF45-C6CA-9E42-B692-70ED298D29D3}"/>
              </a:ext>
            </a:extLst>
          </p:cNvPr>
          <p:cNvSpPr txBox="1"/>
          <p:nvPr/>
        </p:nvSpPr>
        <p:spPr>
          <a:xfrm>
            <a:off x="5133020" y="5314639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your-client-name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2F3A56-3221-5949-804B-C3B815B67AD4}"/>
              </a:ext>
            </a:extLst>
          </p:cNvPr>
          <p:cNvSpPr txBox="1"/>
          <p:nvPr/>
        </p:nvSpPr>
        <p:spPr>
          <a:xfrm>
            <a:off x="5494040" y="5527227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your-client-secret</a:t>
            </a:r>
            <a:endParaRPr 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C04521-AA0E-3946-80BE-3F86F0D57F67}"/>
              </a:ext>
            </a:extLst>
          </p:cNvPr>
          <p:cNvSpPr txBox="1"/>
          <p:nvPr/>
        </p:nvSpPr>
        <p:spPr>
          <a:xfrm>
            <a:off x="5529064" y="5152613"/>
            <a:ext cx="3888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https://your-uaa-public-ip:8443/</a:t>
            </a:r>
            <a:r>
              <a:rPr lang="en-US" sz="1200" b="1" dirty="0" err="1">
                <a:solidFill>
                  <a:srgbClr val="FF0000"/>
                </a:solidFill>
              </a:rPr>
              <a:t>oauth</a:t>
            </a:r>
            <a:r>
              <a:rPr lang="en-US" sz="1200" b="1" dirty="0">
                <a:solidFill>
                  <a:srgbClr val="FF0000"/>
                </a:solidFill>
              </a:rPr>
              <a:t>/token</a:t>
            </a:r>
          </a:p>
        </p:txBody>
      </p:sp>
    </p:spTree>
    <p:extLst>
      <p:ext uri="{BB962C8B-B14F-4D97-AF65-F5344CB8AC3E}">
        <p14:creationId xmlns:p14="http://schemas.microsoft.com/office/powerpoint/2010/main" val="2275362412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56443</TotalTime>
  <Words>2129</Words>
  <Application>Microsoft Macintosh PowerPoint</Application>
  <PresentationFormat>A4 Paper (210x297 mm)</PresentationFormat>
  <Paragraphs>398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Wingdings</vt:lpstr>
      <vt:lpstr>디자인 사용자 지정</vt:lpstr>
      <vt:lpstr>PowerPoint Presentation</vt:lpstr>
      <vt:lpstr>PowerPoint Presentation</vt:lpstr>
      <vt:lpstr>1. Kubo Tenant Architecture (1/2)</vt:lpstr>
      <vt:lpstr>1. Kubo Tenant Architecture (2/2)</vt:lpstr>
      <vt:lpstr>2. UAA Setup (1/5)   - UAA-Release (1/5)</vt:lpstr>
      <vt:lpstr>2. UAA Setup (2/5)    - UAA-Release (2/5)</vt:lpstr>
      <vt:lpstr>2. UAA Setup (3/5)   - UAA-Deployment &amp; Uaa Users (3/5)</vt:lpstr>
      <vt:lpstr>2. UAA Setup (4/5)   - UAA-Clients (4/5)</vt:lpstr>
      <vt:lpstr>2. UAA Setup (5/5)   - UAA-Config (5/5)</vt:lpstr>
      <vt:lpstr>3. UAA Auth kubo (1/4)   - Kubo OAuth (1/4)</vt:lpstr>
      <vt:lpstr>3. UAA Auth kubo (2/4)   - Kubo config (2/4)</vt:lpstr>
      <vt:lpstr>3. UAA Auth kubo (3/4)   - Kubo config (3/4)</vt:lpstr>
      <vt:lpstr>3. UAA Auth kubo (4/4)   - Kubo config (4/4)</vt:lpstr>
      <vt:lpstr>4. Kubo Roles (1/2)   - Role Architecture</vt:lpstr>
      <vt:lpstr>4. Kubo Roles (2/2)   - Role Deployment</vt:lpstr>
      <vt:lpstr>5. Kubo Quotas (1/4)   - Resource Quota</vt:lpstr>
      <vt:lpstr>5. Kubo Quotas (2/4)   - Resource Quota</vt:lpstr>
      <vt:lpstr>5. Kubo Quotas (3/4)   - Resource Quota Deployment</vt:lpstr>
      <vt:lpstr>5. Kubo Quotas (4/4)   - Resource Default Quota</vt:lpstr>
      <vt:lpstr>    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접근방법</dc:title>
  <dc:creator>최도철짱</dc:creator>
  <cp:lastModifiedBy>Microsoft Office User</cp:lastModifiedBy>
  <cp:revision>3182</cp:revision>
  <cp:lastPrinted>2018-07-04T00:35:43Z</cp:lastPrinted>
  <dcterms:created xsi:type="dcterms:W3CDTF">2012-02-24T05:38:30Z</dcterms:created>
  <dcterms:modified xsi:type="dcterms:W3CDTF">2018-08-20T04:43:54Z</dcterms:modified>
</cp:coreProperties>
</file>